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7" r:id="rId4"/>
    <p:sldId id="257" r:id="rId5"/>
    <p:sldId id="266" r:id="rId6"/>
    <p:sldId id="258" r:id="rId7"/>
    <p:sldId id="259" r:id="rId8"/>
    <p:sldId id="260" r:id="rId9"/>
    <p:sldId id="261" r:id="rId10"/>
    <p:sldId id="268" r:id="rId11"/>
    <p:sldId id="262" r:id="rId12"/>
    <p:sldId id="263" r:id="rId13"/>
    <p:sldId id="264" r:id="rId14"/>
    <p:sldId id="265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49AB1-EC58-41A0-97A9-F80DA7B53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FE2E29-1DBE-4338-A32C-9F4C82BB0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3BF379-753B-4EFA-B435-0D73C90D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FCBE-9951-46FB-A669-E238FA718D6A}" type="datetimeFigureOut">
              <a:rPr lang="nl-BE" smtClean="0"/>
              <a:t>5/01/2018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04B103-BDF2-4534-A240-F20A3922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BD6529-23F1-45C3-B250-01889160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7967-5030-4D6F-8642-E01A904896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47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A7A6E-541D-4A76-BF73-7120A5015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379519-EFEA-4AEC-B83F-17BAC83B5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AB22D0-F034-4A68-88F2-178A70C5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FCBE-9951-46FB-A669-E238FA718D6A}" type="datetimeFigureOut">
              <a:rPr lang="nl-BE" smtClean="0"/>
              <a:t>5/01/2018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549EFD-09FA-4AAA-B647-BFB0AAF4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DE76B8-3B7E-4DE1-A2E6-093B6984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7967-5030-4D6F-8642-E01A904896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835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608DDE-98F0-4C6C-A959-B054EEEAB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83060D-A113-4CFE-B868-4E504AFC5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1B1B53-4450-42BD-9391-893AA791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FCBE-9951-46FB-A669-E238FA718D6A}" type="datetimeFigureOut">
              <a:rPr lang="nl-BE" smtClean="0"/>
              <a:t>5/01/2018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656D01-E21C-4558-86E5-6E8C2FC2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233586-91CA-4B14-B066-8AC950E8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7967-5030-4D6F-8642-E01A904896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054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F4E4D-B723-456C-BC55-72A4542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BCB547-8778-48DA-983F-2DFEC95A0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C38BEE-D72C-4423-83B6-AA3AA643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FCBE-9951-46FB-A669-E238FA718D6A}" type="datetimeFigureOut">
              <a:rPr lang="nl-BE" smtClean="0"/>
              <a:t>5/01/2018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B2AEA5-5766-47B7-AFDF-A3CCCD83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18C1F1-F735-4561-AB55-A0D2E723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7967-5030-4D6F-8642-E01A904896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726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8C5C89-44D9-4AEE-8D7D-D4D0D64A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7E63AD-761B-4908-A1BE-44DA5969E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AA9969-47B1-4EBA-A068-02949140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FCBE-9951-46FB-A669-E238FA718D6A}" type="datetimeFigureOut">
              <a:rPr lang="nl-BE" smtClean="0"/>
              <a:t>5/01/2018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AA3CEC-D137-4F4D-91E7-7590B9D0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6AFD4D-AE61-429C-899D-2B480767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7967-5030-4D6F-8642-E01A904896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460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E358C-BAF8-4021-98D9-0D6408D1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83C989-2F4A-46CB-ACA5-529ABB7D1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A9C0C2-E69D-4902-9F93-C90C99FE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9A5076-B398-4263-A8C6-5F28A964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FCBE-9951-46FB-A669-E238FA718D6A}" type="datetimeFigureOut">
              <a:rPr lang="nl-BE" smtClean="0"/>
              <a:t>5/01/2018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58364D-158E-4CFD-8D29-EEF552E1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DDF777-6740-43FA-A955-3BFE5C0A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7967-5030-4D6F-8642-E01A904896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117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935A4-6614-4AFD-87ED-ACFBC931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90205F-C6AF-46FA-A937-AEF059FCF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75B5769-15C4-42C3-9D8D-AACB431AB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B7D9B3-C37C-40E7-852E-F38C80495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64CA939-B3F3-447D-8769-196A9270B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7BBCBF4-D525-4769-99C4-972C05E8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FCBE-9951-46FB-A669-E238FA718D6A}" type="datetimeFigureOut">
              <a:rPr lang="nl-BE" smtClean="0"/>
              <a:t>5/01/2018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DD8E6DD-430F-4409-8D4C-FE84E30E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8A67DCE-AA42-41E0-8909-8982C6C1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7967-5030-4D6F-8642-E01A904896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269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2333A-8505-4704-9CBC-4428D004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6B9082-824C-4710-95EA-B1DA3412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FCBE-9951-46FB-A669-E238FA718D6A}" type="datetimeFigureOut">
              <a:rPr lang="nl-BE" smtClean="0"/>
              <a:t>5/01/2018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15EFB1E-D76B-4F30-8828-76045A4B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980400-2275-4BFE-8103-E6529CDD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7967-5030-4D6F-8642-E01A904896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086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39AE958-2395-4AF6-88C8-AA405A8C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FCBE-9951-46FB-A669-E238FA718D6A}" type="datetimeFigureOut">
              <a:rPr lang="nl-BE" smtClean="0"/>
              <a:t>5/01/2018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8D646D-05F9-4846-B9BE-D86EA658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0AD4EA-D1C8-4013-B9FB-2F0E7AC1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7967-5030-4D6F-8642-E01A904896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833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756B9-4EB5-4051-AE18-6E523881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5519FC-3355-4A94-8CEE-0EDF70E88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9731C7-00BF-44B1-9A73-B38BDA2D1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BA907E-AA03-4A74-9559-6D4F7E06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FCBE-9951-46FB-A669-E238FA718D6A}" type="datetimeFigureOut">
              <a:rPr lang="nl-BE" smtClean="0"/>
              <a:t>5/01/2018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2F8B584-54AD-4A44-B61C-C38168F1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FB0365-F2EC-4D49-A8A5-4E546D29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7967-5030-4D6F-8642-E01A904896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255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32D972-70E7-40AE-97C8-679DB0EE0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7BFF216-6A5B-4057-BC32-E3098D70C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01247D-FEE9-489A-BE13-72DCE32EC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A5F13A-2619-46CA-816D-797504B28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FCBE-9951-46FB-A669-E238FA718D6A}" type="datetimeFigureOut">
              <a:rPr lang="nl-BE" smtClean="0"/>
              <a:t>5/01/2018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121473-DBEB-4546-ADE5-0E5A35B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39BD3E-7B16-4E14-A0EC-E9845B4C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7967-5030-4D6F-8642-E01A904896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708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41B3A05-CD8D-4E6E-ADE9-90EB245C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153E19-87FB-4EAE-B211-41B21DED9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524406-4AA4-4857-A9A2-88AD715DF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FCBE-9951-46FB-A669-E238FA718D6A}" type="datetimeFigureOut">
              <a:rPr lang="nl-BE" smtClean="0"/>
              <a:t>5/01/2018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3F8490-3314-4A1F-B135-C42DA396A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431906-3AB7-402D-AB98-B2357D503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07967-5030-4D6F-8642-E01A904896C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475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17.xml"/><Relationship Id="rId7" Type="http://schemas.openxmlformats.org/officeDocument/2006/relationships/slide" Target="slide24.xml"/><Relationship Id="rId12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slide" Target="slide26.xml"/><Relationship Id="rId11" Type="http://schemas.openxmlformats.org/officeDocument/2006/relationships/slide" Target="slide34.xml"/><Relationship Id="rId5" Type="http://schemas.openxmlformats.org/officeDocument/2006/relationships/slide" Target="slide22.xml"/><Relationship Id="rId10" Type="http://schemas.openxmlformats.org/officeDocument/2006/relationships/slide" Target="slide32.xml"/><Relationship Id="rId4" Type="http://schemas.openxmlformats.org/officeDocument/2006/relationships/slide" Target="slide20.xml"/><Relationship Id="rId9" Type="http://schemas.openxmlformats.org/officeDocument/2006/relationships/slide" Target="slide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0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51z-yJ1ow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9C995-459C-49AF-ACAE-394CB31C0A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In de computer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203044B-954B-4CF5-83E0-B465C2D1B2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1600" dirty="0">
                <a:solidFill>
                  <a:schemeClr val="accent1">
                    <a:lumMod val="75000"/>
                  </a:schemeClr>
                </a:solidFill>
              </a:rPr>
              <a:t>© Herbert Behets</a:t>
            </a:r>
          </a:p>
        </p:txBody>
      </p:sp>
    </p:spTree>
    <p:extLst>
      <p:ext uri="{BB962C8B-B14F-4D97-AF65-F5344CB8AC3E}">
        <p14:creationId xmlns:p14="http://schemas.microsoft.com/office/powerpoint/2010/main" val="289520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FB206-D88B-454A-8681-5F2C68E4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Solid State Drive</a:t>
            </a:r>
          </a:p>
        </p:txBody>
      </p:sp>
      <p:sp>
        <p:nvSpPr>
          <p:cNvPr id="3" name="Pijl: links 2">
            <a:hlinkClick r:id="rId2" action="ppaction://hlinksldjump"/>
            <a:extLst>
              <a:ext uri="{FF2B5EF4-FFF2-40B4-BE49-F238E27FC236}">
                <a16:creationId xmlns:a16="http://schemas.microsoft.com/office/drawing/2014/main" id="{D6DC15FA-C27F-41CF-BDCF-1BC2DE474136}"/>
              </a:ext>
            </a:extLst>
          </p:cNvPr>
          <p:cNvSpPr/>
          <p:nvPr/>
        </p:nvSpPr>
        <p:spPr>
          <a:xfrm>
            <a:off x="10791825" y="6115050"/>
            <a:ext cx="561975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0A1E353-8B08-42FB-A9CE-C7BB7012B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43" y="1471921"/>
            <a:ext cx="4448766" cy="283238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1A91A07-C529-44AA-A0B5-7BB82224F633}"/>
              </a:ext>
            </a:extLst>
          </p:cNvPr>
          <p:cNvSpPr txBox="1"/>
          <p:nvPr/>
        </p:nvSpPr>
        <p:spPr>
          <a:xfrm>
            <a:off x="465992" y="2189285"/>
            <a:ext cx="58380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Solid State Drive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SSD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is de nieuwe generatie harde schijf. 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Ze werkt met 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flashgeheugen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technologie zoals 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USB-stick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SSD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is veel sneller dan de klassieke harde schijf, maar nog steeds veel duurder.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Daarom wordt ze nu meestal gebruikt als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opstartschijf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met een tragere magnetische schijf om gegevens op te slaan.</a:t>
            </a:r>
          </a:p>
        </p:txBody>
      </p:sp>
    </p:spTree>
    <p:extLst>
      <p:ext uri="{BB962C8B-B14F-4D97-AF65-F5344CB8AC3E}">
        <p14:creationId xmlns:p14="http://schemas.microsoft.com/office/powerpoint/2010/main" val="157905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DBDC0-9AB5-4D59-91DF-A8FF8EF6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Netwerkkaart</a:t>
            </a:r>
          </a:p>
        </p:txBody>
      </p:sp>
      <p:sp>
        <p:nvSpPr>
          <p:cNvPr id="3" name="Pijl: links 2">
            <a:hlinkClick r:id="rId2" action="ppaction://hlinksldjump"/>
            <a:extLst>
              <a:ext uri="{FF2B5EF4-FFF2-40B4-BE49-F238E27FC236}">
                <a16:creationId xmlns:a16="http://schemas.microsoft.com/office/drawing/2014/main" id="{5C2D301B-1ED0-4B51-814F-C7A71131C543}"/>
              </a:ext>
            </a:extLst>
          </p:cNvPr>
          <p:cNvSpPr/>
          <p:nvPr/>
        </p:nvSpPr>
        <p:spPr>
          <a:xfrm>
            <a:off x="10791825" y="6115050"/>
            <a:ext cx="561975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38F0CB-0CCC-4B9C-BDEB-53AF566E7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98" y="1309259"/>
            <a:ext cx="5577041" cy="458598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CE0622E-0E76-49AD-8BC8-418F644850D9}"/>
              </a:ext>
            </a:extLst>
          </p:cNvPr>
          <p:cNvSpPr txBox="1"/>
          <p:nvPr/>
        </p:nvSpPr>
        <p:spPr>
          <a:xfrm>
            <a:off x="719847" y="2209531"/>
            <a:ext cx="4393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Een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netwerkkaart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staat in voor de verbinding van je computer met andere computers en toestellen in je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thuisnetwerk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of met het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internet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4C93649-201B-4D9E-B3B9-BBBA906B4401}"/>
              </a:ext>
            </a:extLst>
          </p:cNvPr>
          <p:cNvSpPr txBox="1"/>
          <p:nvPr/>
        </p:nvSpPr>
        <p:spPr>
          <a:xfrm>
            <a:off x="719847" y="4124528"/>
            <a:ext cx="374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 netwerkkaart sluit je aan op 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PCI-Express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Oudere computers hebben nog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PCI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-aansluitingen. </a:t>
            </a:r>
          </a:p>
        </p:txBody>
      </p:sp>
    </p:spTree>
    <p:extLst>
      <p:ext uri="{BB962C8B-B14F-4D97-AF65-F5344CB8AC3E}">
        <p14:creationId xmlns:p14="http://schemas.microsoft.com/office/powerpoint/2010/main" val="17558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965F9-E2CF-462C-BD38-BC9D0F98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Voeding</a:t>
            </a:r>
          </a:p>
        </p:txBody>
      </p:sp>
      <p:sp>
        <p:nvSpPr>
          <p:cNvPr id="3" name="Pijl: links 2">
            <a:hlinkClick r:id="rId2" action="ppaction://hlinksldjump"/>
            <a:extLst>
              <a:ext uri="{FF2B5EF4-FFF2-40B4-BE49-F238E27FC236}">
                <a16:creationId xmlns:a16="http://schemas.microsoft.com/office/drawing/2014/main" id="{3F460E08-58F3-4235-B492-59B2CCB842AA}"/>
              </a:ext>
            </a:extLst>
          </p:cNvPr>
          <p:cNvSpPr/>
          <p:nvPr/>
        </p:nvSpPr>
        <p:spPr>
          <a:xfrm>
            <a:off x="10791825" y="6115050"/>
            <a:ext cx="561975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4879D83-3CF2-416C-BA68-E627BA9FA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47" y="1593973"/>
            <a:ext cx="3963865" cy="308173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367B1AA-5CEA-41C1-A769-A4BD98B309D9}"/>
              </a:ext>
            </a:extLst>
          </p:cNvPr>
          <p:cNvSpPr txBox="1"/>
          <p:nvPr/>
        </p:nvSpPr>
        <p:spPr>
          <a:xfrm>
            <a:off x="659423" y="1951892"/>
            <a:ext cx="56886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voeding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zet de netspanning (220v) om in een lagere spanning, afhankelijk van het computeronderdeel.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Een processor heeft slechts 3,5 volt nodig, een harde schijf 12 volt.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E0C5C3-7857-4E89-B66B-A45D20DD3DDA}"/>
              </a:ext>
            </a:extLst>
          </p:cNvPr>
          <p:cNvSpPr txBox="1"/>
          <p:nvPr/>
        </p:nvSpPr>
        <p:spPr>
          <a:xfrm>
            <a:off x="659423" y="4202723"/>
            <a:ext cx="509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 voeding is voorzien van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koeling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door een ventilator. </a:t>
            </a:r>
          </a:p>
        </p:txBody>
      </p:sp>
    </p:spTree>
    <p:extLst>
      <p:ext uri="{BB962C8B-B14F-4D97-AF65-F5344CB8AC3E}">
        <p14:creationId xmlns:p14="http://schemas.microsoft.com/office/powerpoint/2010/main" val="260206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9FBC2-B972-4A39-820C-1BF95A40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Batterij</a:t>
            </a:r>
          </a:p>
        </p:txBody>
      </p:sp>
      <p:sp>
        <p:nvSpPr>
          <p:cNvPr id="3" name="Pijl: links 2">
            <a:hlinkClick r:id="rId2" action="ppaction://hlinksldjump"/>
            <a:extLst>
              <a:ext uri="{FF2B5EF4-FFF2-40B4-BE49-F238E27FC236}">
                <a16:creationId xmlns:a16="http://schemas.microsoft.com/office/drawing/2014/main" id="{F7AF0C0B-1887-4C4B-BAED-15ABDEA4081F}"/>
              </a:ext>
            </a:extLst>
          </p:cNvPr>
          <p:cNvSpPr/>
          <p:nvPr/>
        </p:nvSpPr>
        <p:spPr>
          <a:xfrm>
            <a:off x="10791825" y="6115050"/>
            <a:ext cx="561975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682542-012F-45D4-9827-F39EF10AA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00" y="3832799"/>
            <a:ext cx="2699239" cy="241132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87F0B69-9D7D-4947-93C7-34582D3D6E4D}"/>
              </a:ext>
            </a:extLst>
          </p:cNvPr>
          <p:cNvSpPr txBox="1"/>
          <p:nvPr/>
        </p:nvSpPr>
        <p:spPr>
          <a:xfrm>
            <a:off x="923192" y="1899138"/>
            <a:ext cx="43873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 computer start op met de vaste opstartcode uit 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BIOS-ROM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Deze code gebruikt variabele gegevens uit 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BIOS-RAM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CMOS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Dit geheugen is vluchtig en zal enkel de gegevens bewaren zolang hij onder spanning staat. 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Daarom plaatsen we dus een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Batterij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die meestal dichtbij 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CMOS-chip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terug te vinden is.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6EA079-64CD-4B64-9989-7413C178E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41" y="1369877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2A3C6-8ABF-4F79-A292-77B2B869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Geluidskaart</a:t>
            </a:r>
          </a:p>
        </p:txBody>
      </p:sp>
      <p:sp>
        <p:nvSpPr>
          <p:cNvPr id="3" name="Pijl: links 2">
            <a:hlinkClick r:id="rId2" action="ppaction://hlinksldjump"/>
            <a:extLst>
              <a:ext uri="{FF2B5EF4-FFF2-40B4-BE49-F238E27FC236}">
                <a16:creationId xmlns:a16="http://schemas.microsoft.com/office/drawing/2014/main" id="{086D90A3-9534-4719-B971-F2D67EC8F766}"/>
              </a:ext>
            </a:extLst>
          </p:cNvPr>
          <p:cNvSpPr/>
          <p:nvPr/>
        </p:nvSpPr>
        <p:spPr>
          <a:xfrm>
            <a:off x="10791825" y="6115050"/>
            <a:ext cx="561975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2D37487-0CEE-412C-B7AC-1D738A7D2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0"/>
          <a:stretch/>
        </p:blipFill>
        <p:spPr>
          <a:xfrm>
            <a:off x="6332660" y="1968881"/>
            <a:ext cx="5097340" cy="399376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849FBED-0733-4565-9B12-FF092BC3CCFE}"/>
              </a:ext>
            </a:extLst>
          </p:cNvPr>
          <p:cNvSpPr txBox="1"/>
          <p:nvPr/>
        </p:nvSpPr>
        <p:spPr>
          <a:xfrm>
            <a:off x="1125143" y="2927931"/>
            <a:ext cx="4844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Zoals de naam aangeeft zorgt 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geluidskaart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voor het geluid.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Ze zorgt voor zowel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uitvoer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via de luidsprekers als voor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invoer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via de microfoon.</a:t>
            </a:r>
          </a:p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In ons voorbeeld is de geluidskaart aangesloten op 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PCI-Express x1</a:t>
            </a:r>
          </a:p>
        </p:txBody>
      </p:sp>
    </p:spTree>
    <p:extLst>
      <p:ext uri="{BB962C8B-B14F-4D97-AF65-F5344CB8AC3E}">
        <p14:creationId xmlns:p14="http://schemas.microsoft.com/office/powerpoint/2010/main" val="5662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6528F-B3F6-4E78-95F1-858C9F48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CD-/DVD-ROM DRIVE</a:t>
            </a:r>
          </a:p>
        </p:txBody>
      </p:sp>
      <p:sp>
        <p:nvSpPr>
          <p:cNvPr id="3" name="Pijl: links 2">
            <a:hlinkClick r:id="rId2" action="ppaction://hlinksldjump"/>
            <a:extLst>
              <a:ext uri="{FF2B5EF4-FFF2-40B4-BE49-F238E27FC236}">
                <a16:creationId xmlns:a16="http://schemas.microsoft.com/office/drawing/2014/main" id="{35C6A935-3C2A-4C18-B6D5-8B833C8FC92A}"/>
              </a:ext>
            </a:extLst>
          </p:cNvPr>
          <p:cNvSpPr/>
          <p:nvPr/>
        </p:nvSpPr>
        <p:spPr>
          <a:xfrm>
            <a:off x="10791825" y="6115050"/>
            <a:ext cx="561975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8AE2AB-E3FB-4388-84B6-0E6762AE0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66" y="1197921"/>
            <a:ext cx="4502488" cy="450248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5C82C6F-904B-43BD-8691-1CB5C93201F9}"/>
              </a:ext>
            </a:extLst>
          </p:cNvPr>
          <p:cNvSpPr txBox="1"/>
          <p:nvPr/>
        </p:nvSpPr>
        <p:spPr>
          <a:xfrm>
            <a:off x="838200" y="2305455"/>
            <a:ext cx="48958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Met 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CD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- of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DVD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-drive brand je gegevens op de cd's of dvd’s. Het zijn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externe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optische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geheugens.</a:t>
            </a:r>
          </a:p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die je er vaak achter ziet betekent dat je maar één keer je gegevens kan branden.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b="1" dirty="0" err="1">
                <a:solidFill>
                  <a:schemeClr val="accent1">
                    <a:lumMod val="75000"/>
                  </a:schemeClr>
                </a:solidFill>
              </a:rPr>
              <a:t>rw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betekent dat je de cd of dvd meerdere keren kan gebruiken. 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Als er </a:t>
            </a:r>
            <a:r>
              <a:rPr lang="nl-BE" b="1" dirty="0" err="1">
                <a:solidFill>
                  <a:schemeClr val="accent1">
                    <a:lumMod val="75000"/>
                  </a:schemeClr>
                </a:solidFill>
              </a:rPr>
              <a:t>rom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staat, dan betekent dat je die cd of dvd enkel kunt lezen.</a:t>
            </a:r>
          </a:p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Je sluit ze aan op een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IDE-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of 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SATA-aansluiting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, net zoals de harde schijf.</a:t>
            </a:r>
          </a:p>
        </p:txBody>
      </p:sp>
    </p:spTree>
    <p:extLst>
      <p:ext uri="{BB962C8B-B14F-4D97-AF65-F5344CB8AC3E}">
        <p14:creationId xmlns:p14="http://schemas.microsoft.com/office/powerpoint/2010/main" val="24813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66C6A9C6-9784-42C9-9162-920000AA3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77" y="975946"/>
            <a:ext cx="8269416" cy="5845055"/>
          </a:xfrm>
          <a:prstGeom prst="rect">
            <a:avLst/>
          </a:prstGeom>
        </p:spPr>
      </p:pic>
      <p:sp>
        <p:nvSpPr>
          <p:cNvPr id="5" name="Rechthoek 4">
            <a:hlinkClick r:id="rId3" action="ppaction://hlinksldjump"/>
            <a:extLst>
              <a:ext uri="{FF2B5EF4-FFF2-40B4-BE49-F238E27FC236}">
                <a16:creationId xmlns:a16="http://schemas.microsoft.com/office/drawing/2014/main" id="{18A4CEF8-4EEC-4D21-8BDC-BDF562A628AE}"/>
              </a:ext>
            </a:extLst>
          </p:cNvPr>
          <p:cNvSpPr/>
          <p:nvPr/>
        </p:nvSpPr>
        <p:spPr>
          <a:xfrm>
            <a:off x="9404838" y="2849074"/>
            <a:ext cx="1382773" cy="1406770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6" name="Rechthoek 5">
            <a:hlinkClick r:id="rId4" action="ppaction://hlinksldjump"/>
            <a:extLst>
              <a:ext uri="{FF2B5EF4-FFF2-40B4-BE49-F238E27FC236}">
                <a16:creationId xmlns:a16="http://schemas.microsoft.com/office/drawing/2014/main" id="{E4406B79-0E30-4088-9360-6BB073DD1D2A}"/>
              </a:ext>
            </a:extLst>
          </p:cNvPr>
          <p:cNvSpPr/>
          <p:nvPr/>
        </p:nvSpPr>
        <p:spPr>
          <a:xfrm>
            <a:off x="6778870" y="4886690"/>
            <a:ext cx="3851030" cy="425694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7" name="Rechthoek 6">
            <a:hlinkClick r:id="rId5" action="ppaction://hlinksldjump"/>
            <a:extLst>
              <a:ext uri="{FF2B5EF4-FFF2-40B4-BE49-F238E27FC236}">
                <a16:creationId xmlns:a16="http://schemas.microsoft.com/office/drawing/2014/main" id="{038D5B25-260B-46D1-AF99-816FCB9071EE}"/>
              </a:ext>
            </a:extLst>
          </p:cNvPr>
          <p:cNvSpPr/>
          <p:nvPr/>
        </p:nvSpPr>
        <p:spPr>
          <a:xfrm>
            <a:off x="6323144" y="2362768"/>
            <a:ext cx="235917" cy="2736769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8" name="Rechthoek 7">
            <a:hlinkClick r:id="rId6" action="ppaction://hlinksldjump"/>
            <a:extLst>
              <a:ext uri="{FF2B5EF4-FFF2-40B4-BE49-F238E27FC236}">
                <a16:creationId xmlns:a16="http://schemas.microsoft.com/office/drawing/2014/main" id="{DD1E42D5-A71A-4677-A686-CC2A3ED702E3}"/>
              </a:ext>
            </a:extLst>
          </p:cNvPr>
          <p:cNvSpPr/>
          <p:nvPr/>
        </p:nvSpPr>
        <p:spPr>
          <a:xfrm>
            <a:off x="4735271" y="2216084"/>
            <a:ext cx="318951" cy="2285578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3" name="L-vorm 12">
            <a:hlinkClick r:id="rId7" action="ppaction://hlinksldjump"/>
            <a:extLst>
              <a:ext uri="{FF2B5EF4-FFF2-40B4-BE49-F238E27FC236}">
                <a16:creationId xmlns:a16="http://schemas.microsoft.com/office/drawing/2014/main" id="{9948E1AD-FB33-4834-ADE6-9247F75B9B10}"/>
              </a:ext>
            </a:extLst>
          </p:cNvPr>
          <p:cNvSpPr/>
          <p:nvPr/>
        </p:nvSpPr>
        <p:spPr>
          <a:xfrm>
            <a:off x="4495037" y="4901467"/>
            <a:ext cx="1106427" cy="1477844"/>
          </a:xfrm>
          <a:prstGeom prst="corner">
            <a:avLst>
              <a:gd name="adj1" fmla="val 74738"/>
              <a:gd name="adj2" fmla="val 26800"/>
            </a:avLst>
          </a:prstGeom>
          <a:solidFill>
            <a:schemeClr val="accent1">
              <a:lumMod val="60000"/>
              <a:lumOff val="40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" name="Ovaal 1">
            <a:hlinkClick r:id="rId8" action="ppaction://hlinksldjump"/>
            <a:extLst>
              <a:ext uri="{FF2B5EF4-FFF2-40B4-BE49-F238E27FC236}">
                <a16:creationId xmlns:a16="http://schemas.microsoft.com/office/drawing/2014/main" id="{8051246C-DE6A-4EBF-B73C-D9FBC193DCAE}"/>
              </a:ext>
            </a:extLst>
          </p:cNvPr>
          <p:cNvSpPr/>
          <p:nvPr/>
        </p:nvSpPr>
        <p:spPr>
          <a:xfrm>
            <a:off x="5164568" y="3781940"/>
            <a:ext cx="531824" cy="538119"/>
          </a:xfrm>
          <a:prstGeom prst="ellipse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4" name="Rechthoek 3">
            <a:hlinkClick r:id="rId9" action="ppaction://hlinksldjump"/>
            <a:extLst>
              <a:ext uri="{FF2B5EF4-FFF2-40B4-BE49-F238E27FC236}">
                <a16:creationId xmlns:a16="http://schemas.microsoft.com/office/drawing/2014/main" id="{DFD134F2-3C6F-4F78-A37A-41C27E0950EF}"/>
              </a:ext>
            </a:extLst>
          </p:cNvPr>
          <p:cNvSpPr/>
          <p:nvPr/>
        </p:nvSpPr>
        <p:spPr>
          <a:xfrm>
            <a:off x="9128796" y="6223097"/>
            <a:ext cx="1378011" cy="312427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0" name="Rechthoek 9">
            <a:hlinkClick r:id="rId10" action="ppaction://hlinksldjump"/>
            <a:extLst>
              <a:ext uri="{FF2B5EF4-FFF2-40B4-BE49-F238E27FC236}">
                <a16:creationId xmlns:a16="http://schemas.microsoft.com/office/drawing/2014/main" id="{6117DB77-EF02-4946-A899-AFC0762FD969}"/>
              </a:ext>
            </a:extLst>
          </p:cNvPr>
          <p:cNvSpPr/>
          <p:nvPr/>
        </p:nvSpPr>
        <p:spPr>
          <a:xfrm>
            <a:off x="5274695" y="2345347"/>
            <a:ext cx="295343" cy="685800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840A00-0036-415B-8546-863D68BA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183418"/>
            <a:ext cx="10515600" cy="1325563"/>
          </a:xfrm>
        </p:spPr>
        <p:txBody>
          <a:bodyPr/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Test je kennis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41E987E-24F6-4AD5-A4C5-9F2E501BB176}"/>
              </a:ext>
            </a:extLst>
          </p:cNvPr>
          <p:cNvSpPr txBox="1"/>
          <p:nvPr/>
        </p:nvSpPr>
        <p:spPr>
          <a:xfrm>
            <a:off x="351692" y="1916723"/>
            <a:ext cx="3560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Klik op de rode kaders en beantwoord de vragen.</a:t>
            </a:r>
          </a:p>
        </p:txBody>
      </p:sp>
      <p:sp>
        <p:nvSpPr>
          <p:cNvPr id="14" name="Rechthoek 13">
            <a:hlinkClick r:id="rId11" action="ppaction://hlinksldjump"/>
            <a:extLst>
              <a:ext uri="{FF2B5EF4-FFF2-40B4-BE49-F238E27FC236}">
                <a16:creationId xmlns:a16="http://schemas.microsoft.com/office/drawing/2014/main" id="{3F7C1AD6-02AA-454D-A5F8-BCFCB9F4479C}"/>
              </a:ext>
            </a:extLst>
          </p:cNvPr>
          <p:cNvSpPr/>
          <p:nvPr/>
        </p:nvSpPr>
        <p:spPr>
          <a:xfrm>
            <a:off x="7682210" y="6223097"/>
            <a:ext cx="1378011" cy="312427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5" name="Actieknop: Startpagina 14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476E3881-AA53-4983-8783-63B01BF9CBE1}"/>
              </a:ext>
            </a:extLst>
          </p:cNvPr>
          <p:cNvSpPr/>
          <p:nvPr/>
        </p:nvSpPr>
        <p:spPr>
          <a:xfrm>
            <a:off x="597877" y="6223097"/>
            <a:ext cx="483577" cy="441472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56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275F548A-ACA5-45F0-8B4D-B19806B3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9399"/>
            <a:ext cx="10515600" cy="1325563"/>
          </a:xfrm>
        </p:spPr>
        <p:txBody>
          <a:bodyPr/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Geef de Engelse afkorting voor de processor:</a:t>
            </a:r>
            <a:br>
              <a:rPr lang="nl-BE" dirty="0">
                <a:solidFill>
                  <a:schemeClr val="accent1">
                    <a:lumMod val="50000"/>
                  </a:schemeClr>
                </a:solidFill>
              </a:rPr>
            </a:br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9548570-7E54-47D1-A0B7-456DB9FC2966}"/>
              </a:ext>
            </a:extLst>
          </p:cNvPr>
          <p:cNvSpPr txBox="1"/>
          <p:nvPr/>
        </p:nvSpPr>
        <p:spPr>
          <a:xfrm>
            <a:off x="8297743" y="3206668"/>
            <a:ext cx="122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CGU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33E49D-6761-4D96-AC27-8B72B710B7AF}"/>
              </a:ext>
            </a:extLst>
          </p:cNvPr>
          <p:cNvSpPr txBox="1"/>
          <p:nvPr/>
        </p:nvSpPr>
        <p:spPr>
          <a:xfrm>
            <a:off x="8297743" y="3976022"/>
            <a:ext cx="70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CPU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FF537D9-EECB-4B10-BC0D-8B5D0F203FC9}"/>
              </a:ext>
            </a:extLst>
          </p:cNvPr>
          <p:cNvSpPr txBox="1"/>
          <p:nvPr/>
        </p:nvSpPr>
        <p:spPr>
          <a:xfrm>
            <a:off x="8297744" y="4745376"/>
            <a:ext cx="122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CDU</a:t>
            </a:r>
          </a:p>
        </p:txBody>
      </p:sp>
      <p:sp>
        <p:nvSpPr>
          <p:cNvPr id="6" name="Cirkel: leeg 5">
            <a:hlinkClick r:id="rId2" action="ppaction://hlinksldjump"/>
            <a:extLst>
              <a:ext uri="{FF2B5EF4-FFF2-40B4-BE49-F238E27FC236}">
                <a16:creationId xmlns:a16="http://schemas.microsoft.com/office/drawing/2014/main" id="{F8B5A252-DB87-4437-8491-8036F63FA30C}"/>
              </a:ext>
            </a:extLst>
          </p:cNvPr>
          <p:cNvSpPr/>
          <p:nvPr/>
        </p:nvSpPr>
        <p:spPr>
          <a:xfrm>
            <a:off x="9853979" y="4068355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7" name="Cirkel: leeg 6">
            <a:hlinkClick r:id="rId3" action="ppaction://hlinksldjump"/>
            <a:extLst>
              <a:ext uri="{FF2B5EF4-FFF2-40B4-BE49-F238E27FC236}">
                <a16:creationId xmlns:a16="http://schemas.microsoft.com/office/drawing/2014/main" id="{07FAAC47-CAAB-449D-A886-E0753D526315}"/>
              </a:ext>
            </a:extLst>
          </p:cNvPr>
          <p:cNvSpPr/>
          <p:nvPr/>
        </p:nvSpPr>
        <p:spPr>
          <a:xfrm>
            <a:off x="9853979" y="3299001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Cirkel: leeg 7">
            <a:hlinkClick r:id="rId3" action="ppaction://hlinksldjump"/>
            <a:extLst>
              <a:ext uri="{FF2B5EF4-FFF2-40B4-BE49-F238E27FC236}">
                <a16:creationId xmlns:a16="http://schemas.microsoft.com/office/drawing/2014/main" id="{49E12732-A4DB-439B-A5E5-CA0086999D2F}"/>
              </a:ext>
            </a:extLst>
          </p:cNvPr>
          <p:cNvSpPr/>
          <p:nvPr/>
        </p:nvSpPr>
        <p:spPr>
          <a:xfrm>
            <a:off x="9853979" y="4837709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E5B120FC-352A-429A-B3C6-857C76575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91" y="2585453"/>
            <a:ext cx="4942381" cy="27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4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396BE30-FD40-4586-9C30-C3E7CF46EAB7}"/>
              </a:ext>
            </a:extLst>
          </p:cNvPr>
          <p:cNvSpPr txBox="1"/>
          <p:nvPr/>
        </p:nvSpPr>
        <p:spPr>
          <a:xfrm>
            <a:off x="3172559" y="3215759"/>
            <a:ext cx="584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CPU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staat voor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Central Processing Unit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C7123A5-3726-436A-9088-C7B5A5111831}"/>
              </a:ext>
            </a:extLst>
          </p:cNvPr>
          <p:cNvSpPr/>
          <p:nvPr/>
        </p:nvSpPr>
        <p:spPr>
          <a:xfrm>
            <a:off x="2113241" y="760466"/>
            <a:ext cx="142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Juist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EFF3C08-CB8E-436A-84BA-6D20A6EAC208}"/>
              </a:ext>
            </a:extLst>
          </p:cNvPr>
          <p:cNvSpPr/>
          <p:nvPr/>
        </p:nvSpPr>
        <p:spPr>
          <a:xfrm>
            <a:off x="4695093" y="1099010"/>
            <a:ext cx="256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Goed zo !</a:t>
            </a:r>
          </a:p>
        </p:txBody>
      </p:sp>
      <p:sp>
        <p:nvSpPr>
          <p:cNvPr id="8" name="Tekstvak 7">
            <a:hlinkClick r:id="rId2" action="ppaction://hlinksldjump"/>
            <a:extLst>
              <a:ext uri="{FF2B5EF4-FFF2-40B4-BE49-F238E27FC236}">
                <a16:creationId xmlns:a16="http://schemas.microsoft.com/office/drawing/2014/main" id="{0A3AE83C-43AD-404C-B172-601A0697789C}"/>
              </a:ext>
            </a:extLst>
          </p:cNvPr>
          <p:cNvSpPr txBox="1"/>
          <p:nvPr/>
        </p:nvSpPr>
        <p:spPr>
          <a:xfrm>
            <a:off x="3172559" y="5451203"/>
            <a:ext cx="1694716" cy="369332"/>
          </a:xfrm>
          <a:prstGeom prst="rect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Volgende vraag</a:t>
            </a:r>
          </a:p>
        </p:txBody>
      </p:sp>
    </p:spTree>
    <p:extLst>
      <p:ext uri="{BB962C8B-B14F-4D97-AF65-F5344CB8AC3E}">
        <p14:creationId xmlns:p14="http://schemas.microsoft.com/office/powerpoint/2010/main" val="291129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EFEDAB6-7892-4BED-8EC4-5EDCDB429F0B}"/>
              </a:ext>
            </a:extLst>
          </p:cNvPr>
          <p:cNvSpPr/>
          <p:nvPr/>
        </p:nvSpPr>
        <p:spPr>
          <a:xfrm>
            <a:off x="1227637" y="505489"/>
            <a:ext cx="1454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Fout</a:t>
            </a:r>
          </a:p>
        </p:txBody>
      </p:sp>
      <p:sp>
        <p:nvSpPr>
          <p:cNvPr id="3" name="Tekstvak 2">
            <a:hlinkClick r:id="rId2" action="ppaction://hlinksldjump"/>
            <a:extLst>
              <a:ext uri="{FF2B5EF4-FFF2-40B4-BE49-F238E27FC236}">
                <a16:creationId xmlns:a16="http://schemas.microsoft.com/office/drawing/2014/main" id="{AC11603D-B20B-4317-9C34-6619897AD108}"/>
              </a:ext>
            </a:extLst>
          </p:cNvPr>
          <p:cNvSpPr txBox="1"/>
          <p:nvPr/>
        </p:nvSpPr>
        <p:spPr>
          <a:xfrm>
            <a:off x="4564496" y="3244334"/>
            <a:ext cx="2583649" cy="369332"/>
          </a:xfrm>
          <a:prstGeom prst="rect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Ga terug naar de leerstof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103E62B-181D-47EE-BD3F-E2C126AFD7C4}"/>
              </a:ext>
            </a:extLst>
          </p:cNvPr>
          <p:cNvSpPr/>
          <p:nvPr/>
        </p:nvSpPr>
        <p:spPr>
          <a:xfrm>
            <a:off x="4371240" y="967154"/>
            <a:ext cx="2776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Volgende keer beter</a:t>
            </a:r>
          </a:p>
        </p:txBody>
      </p:sp>
      <p:sp>
        <p:nvSpPr>
          <p:cNvPr id="7" name="Tekstvak 6">
            <a:hlinkClick r:id="rId3" action="ppaction://hlinksldjump"/>
            <a:extLst>
              <a:ext uri="{FF2B5EF4-FFF2-40B4-BE49-F238E27FC236}">
                <a16:creationId xmlns:a16="http://schemas.microsoft.com/office/drawing/2014/main" id="{03576101-06D7-476E-A131-DBF064F5F405}"/>
              </a:ext>
            </a:extLst>
          </p:cNvPr>
          <p:cNvSpPr txBox="1"/>
          <p:nvPr/>
        </p:nvSpPr>
        <p:spPr>
          <a:xfrm>
            <a:off x="4696559" y="4308203"/>
            <a:ext cx="1694716" cy="369332"/>
          </a:xfrm>
          <a:prstGeom prst="rect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Volgende vraag</a:t>
            </a:r>
          </a:p>
        </p:txBody>
      </p:sp>
    </p:spTree>
    <p:extLst>
      <p:ext uri="{BB962C8B-B14F-4D97-AF65-F5344CB8AC3E}">
        <p14:creationId xmlns:p14="http://schemas.microsoft.com/office/powerpoint/2010/main" val="24717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hlinkClick r:id="rId2" action="ppaction://hlinksldjump"/>
            <a:extLst>
              <a:ext uri="{FF2B5EF4-FFF2-40B4-BE49-F238E27FC236}">
                <a16:creationId xmlns:a16="http://schemas.microsoft.com/office/drawing/2014/main" id="{679C11F7-C48C-4AEC-8AB9-1AA911D5F562}"/>
              </a:ext>
            </a:extLst>
          </p:cNvPr>
          <p:cNvSpPr txBox="1"/>
          <p:nvPr/>
        </p:nvSpPr>
        <p:spPr>
          <a:xfrm>
            <a:off x="3978520" y="2554138"/>
            <a:ext cx="4234961" cy="369332"/>
          </a:xfrm>
          <a:prstGeom prst="rect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Leer over de componenten in de computer</a:t>
            </a:r>
          </a:p>
        </p:txBody>
      </p:sp>
      <p:sp>
        <p:nvSpPr>
          <p:cNvPr id="3" name="Tekstvak 2">
            <a:hlinkClick r:id="rId3" action="ppaction://hlinksldjump"/>
            <a:extLst>
              <a:ext uri="{FF2B5EF4-FFF2-40B4-BE49-F238E27FC236}">
                <a16:creationId xmlns:a16="http://schemas.microsoft.com/office/drawing/2014/main" id="{9AEDA0B9-E350-4E44-9018-66033B500371}"/>
              </a:ext>
            </a:extLst>
          </p:cNvPr>
          <p:cNvSpPr txBox="1"/>
          <p:nvPr/>
        </p:nvSpPr>
        <p:spPr>
          <a:xfrm>
            <a:off x="5352318" y="3934530"/>
            <a:ext cx="1487365" cy="369332"/>
          </a:xfrm>
          <a:prstGeom prst="rect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Test je kennis</a:t>
            </a:r>
          </a:p>
        </p:txBody>
      </p:sp>
      <p:sp>
        <p:nvSpPr>
          <p:cNvPr id="5" name="Actieknop: Leeg 4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30095ECB-F9A6-4F75-BBD4-29A7E8E3755A}"/>
              </a:ext>
            </a:extLst>
          </p:cNvPr>
          <p:cNvSpPr/>
          <p:nvPr/>
        </p:nvSpPr>
        <p:spPr>
          <a:xfrm>
            <a:off x="738554" y="5864469"/>
            <a:ext cx="624254" cy="5148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113146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9548570-7E54-47D1-A0B7-456DB9FC2966}"/>
              </a:ext>
            </a:extLst>
          </p:cNvPr>
          <p:cNvSpPr txBox="1"/>
          <p:nvPr/>
        </p:nvSpPr>
        <p:spPr>
          <a:xfrm>
            <a:off x="7218485" y="3330087"/>
            <a:ext cx="82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fout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33E49D-6761-4D96-AC27-8B72B710B7AF}"/>
              </a:ext>
            </a:extLst>
          </p:cNvPr>
          <p:cNvSpPr txBox="1"/>
          <p:nvPr/>
        </p:nvSpPr>
        <p:spPr>
          <a:xfrm>
            <a:off x="7218485" y="4099440"/>
            <a:ext cx="70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juist</a:t>
            </a:r>
          </a:p>
        </p:txBody>
      </p:sp>
      <p:sp>
        <p:nvSpPr>
          <p:cNvPr id="6" name="Cirkel: leeg 5">
            <a:hlinkClick r:id="rId2" action="ppaction://hlinksldjump"/>
            <a:extLst>
              <a:ext uri="{FF2B5EF4-FFF2-40B4-BE49-F238E27FC236}">
                <a16:creationId xmlns:a16="http://schemas.microsoft.com/office/drawing/2014/main" id="{F8B5A252-DB87-4437-8491-8036F63FA30C}"/>
              </a:ext>
            </a:extLst>
          </p:cNvPr>
          <p:cNvSpPr/>
          <p:nvPr/>
        </p:nvSpPr>
        <p:spPr>
          <a:xfrm>
            <a:off x="8377603" y="4191774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7" name="Cirkel: leeg 6">
            <a:hlinkClick r:id="rId3" action="ppaction://hlinksldjump"/>
            <a:extLst>
              <a:ext uri="{FF2B5EF4-FFF2-40B4-BE49-F238E27FC236}">
                <a16:creationId xmlns:a16="http://schemas.microsoft.com/office/drawing/2014/main" id="{07FAAC47-CAAB-449D-A886-E0753D526315}"/>
              </a:ext>
            </a:extLst>
          </p:cNvPr>
          <p:cNvSpPr/>
          <p:nvPr/>
        </p:nvSpPr>
        <p:spPr>
          <a:xfrm>
            <a:off x="8377603" y="3422420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75F548A-ACA5-45F0-8B4D-B19806B3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9399"/>
            <a:ext cx="10515600" cy="1325563"/>
          </a:xfrm>
        </p:spPr>
        <p:txBody>
          <a:bodyPr/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RAM is een vluchtig geheugen.</a:t>
            </a:r>
            <a:br>
              <a:rPr lang="nl-BE" dirty="0">
                <a:solidFill>
                  <a:schemeClr val="accent1">
                    <a:lumMod val="50000"/>
                  </a:schemeClr>
                </a:solidFill>
              </a:rPr>
            </a:b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D88FC17-C014-4AA9-AD69-801E31E37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61" y="3036368"/>
            <a:ext cx="3843879" cy="21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396BE30-FD40-4586-9C30-C3E7CF46EAB7}"/>
              </a:ext>
            </a:extLst>
          </p:cNvPr>
          <p:cNvSpPr txBox="1"/>
          <p:nvPr/>
        </p:nvSpPr>
        <p:spPr>
          <a:xfrm>
            <a:off x="3172559" y="3244334"/>
            <a:ext cx="4300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RAM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of het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werkgeheugen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slaat je gegevens enkel op zolang de computer aanstaat.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C7123A5-3726-436A-9088-C7B5A5111831}"/>
              </a:ext>
            </a:extLst>
          </p:cNvPr>
          <p:cNvSpPr/>
          <p:nvPr/>
        </p:nvSpPr>
        <p:spPr>
          <a:xfrm>
            <a:off x="2113241" y="760466"/>
            <a:ext cx="142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Juist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5BC4DE4-995C-4343-BC49-B17978ACBB29}"/>
              </a:ext>
            </a:extLst>
          </p:cNvPr>
          <p:cNvSpPr/>
          <p:nvPr/>
        </p:nvSpPr>
        <p:spPr>
          <a:xfrm>
            <a:off x="4695093" y="1099010"/>
            <a:ext cx="256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Goed zo !</a:t>
            </a:r>
          </a:p>
        </p:txBody>
      </p:sp>
      <p:sp>
        <p:nvSpPr>
          <p:cNvPr id="7" name="Tekstvak 6">
            <a:hlinkClick r:id="rId2" action="ppaction://hlinksldjump"/>
            <a:extLst>
              <a:ext uri="{FF2B5EF4-FFF2-40B4-BE49-F238E27FC236}">
                <a16:creationId xmlns:a16="http://schemas.microsoft.com/office/drawing/2014/main" id="{A7C2AD14-5ADB-4020-9509-E8B1F09B8153}"/>
              </a:ext>
            </a:extLst>
          </p:cNvPr>
          <p:cNvSpPr txBox="1"/>
          <p:nvPr/>
        </p:nvSpPr>
        <p:spPr>
          <a:xfrm>
            <a:off x="3172559" y="5451203"/>
            <a:ext cx="1694716" cy="369332"/>
          </a:xfrm>
          <a:prstGeom prst="rect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Volgende vraag</a:t>
            </a:r>
          </a:p>
        </p:txBody>
      </p:sp>
    </p:spTree>
    <p:extLst>
      <p:ext uri="{BB962C8B-B14F-4D97-AF65-F5344CB8AC3E}">
        <p14:creationId xmlns:p14="http://schemas.microsoft.com/office/powerpoint/2010/main" val="5139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9548570-7E54-47D1-A0B7-456DB9FC2966}"/>
              </a:ext>
            </a:extLst>
          </p:cNvPr>
          <p:cNvSpPr txBox="1"/>
          <p:nvPr/>
        </p:nvSpPr>
        <p:spPr>
          <a:xfrm>
            <a:off x="7209691" y="2988307"/>
            <a:ext cx="139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Tekenkaart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33E49D-6761-4D96-AC27-8B72B710B7AF}"/>
              </a:ext>
            </a:extLst>
          </p:cNvPr>
          <p:cNvSpPr txBox="1"/>
          <p:nvPr/>
        </p:nvSpPr>
        <p:spPr>
          <a:xfrm>
            <a:off x="7209691" y="3743421"/>
            <a:ext cx="130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Beeldkaart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FF537D9-EECB-4B10-BC0D-8B5D0F203FC9}"/>
              </a:ext>
            </a:extLst>
          </p:cNvPr>
          <p:cNvSpPr txBox="1"/>
          <p:nvPr/>
        </p:nvSpPr>
        <p:spPr>
          <a:xfrm>
            <a:off x="7209691" y="4527015"/>
            <a:ext cx="162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Grafische kaart</a:t>
            </a:r>
          </a:p>
        </p:txBody>
      </p:sp>
      <p:sp>
        <p:nvSpPr>
          <p:cNvPr id="6" name="Cirkel: leeg 5">
            <a:hlinkClick r:id="rId2" action="ppaction://hlinksldjump"/>
            <a:extLst>
              <a:ext uri="{FF2B5EF4-FFF2-40B4-BE49-F238E27FC236}">
                <a16:creationId xmlns:a16="http://schemas.microsoft.com/office/drawing/2014/main" id="{F8B5A252-DB87-4437-8491-8036F63FA30C}"/>
              </a:ext>
            </a:extLst>
          </p:cNvPr>
          <p:cNvSpPr/>
          <p:nvPr/>
        </p:nvSpPr>
        <p:spPr>
          <a:xfrm>
            <a:off x="9252433" y="4633588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7" name="Cirkel: leeg 6">
            <a:hlinkClick r:id="rId3" action="ppaction://hlinksldjump"/>
            <a:extLst>
              <a:ext uri="{FF2B5EF4-FFF2-40B4-BE49-F238E27FC236}">
                <a16:creationId xmlns:a16="http://schemas.microsoft.com/office/drawing/2014/main" id="{07FAAC47-CAAB-449D-A886-E0753D526315}"/>
              </a:ext>
            </a:extLst>
          </p:cNvPr>
          <p:cNvSpPr/>
          <p:nvPr/>
        </p:nvSpPr>
        <p:spPr>
          <a:xfrm>
            <a:off x="9252433" y="3094880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Cirkel: leeg 7">
            <a:hlinkClick r:id="rId3" action="ppaction://hlinksldjump"/>
            <a:extLst>
              <a:ext uri="{FF2B5EF4-FFF2-40B4-BE49-F238E27FC236}">
                <a16:creationId xmlns:a16="http://schemas.microsoft.com/office/drawing/2014/main" id="{49E12732-A4DB-439B-A5E5-CA0086999D2F}"/>
              </a:ext>
            </a:extLst>
          </p:cNvPr>
          <p:cNvSpPr/>
          <p:nvPr/>
        </p:nvSpPr>
        <p:spPr>
          <a:xfrm>
            <a:off x="9252433" y="3849994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75F548A-ACA5-45F0-8B4D-B19806B3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9399"/>
            <a:ext cx="10515600" cy="1325563"/>
          </a:xfrm>
        </p:spPr>
        <p:txBody>
          <a:bodyPr/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Geef een andere benaming voor videokaart:</a:t>
            </a:r>
            <a:br>
              <a:rPr lang="nl-BE" dirty="0">
                <a:solidFill>
                  <a:schemeClr val="accent1">
                    <a:lumMod val="50000"/>
                  </a:schemeClr>
                </a:solidFill>
              </a:rPr>
            </a:b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AE8BFE1-0247-4503-8BD4-5548985F5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22" y="2600597"/>
            <a:ext cx="4067908" cy="27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396BE30-FD40-4586-9C30-C3E7CF46EAB7}"/>
              </a:ext>
            </a:extLst>
          </p:cNvPr>
          <p:cNvSpPr txBox="1"/>
          <p:nvPr/>
        </p:nvSpPr>
        <p:spPr>
          <a:xfrm>
            <a:off x="3172559" y="3244334"/>
            <a:ext cx="589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Een andere benaming voor 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videokaart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grafische kaart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C7123A5-3726-436A-9088-C7B5A5111831}"/>
              </a:ext>
            </a:extLst>
          </p:cNvPr>
          <p:cNvSpPr/>
          <p:nvPr/>
        </p:nvSpPr>
        <p:spPr>
          <a:xfrm>
            <a:off x="2113241" y="760466"/>
            <a:ext cx="142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Juist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D38FCDA-FADE-456A-9860-4920C795601C}"/>
              </a:ext>
            </a:extLst>
          </p:cNvPr>
          <p:cNvSpPr/>
          <p:nvPr/>
        </p:nvSpPr>
        <p:spPr>
          <a:xfrm>
            <a:off x="4695093" y="1099010"/>
            <a:ext cx="256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Goed zo !</a:t>
            </a:r>
          </a:p>
        </p:txBody>
      </p:sp>
      <p:sp>
        <p:nvSpPr>
          <p:cNvPr id="7" name="Tekstvak 6">
            <a:hlinkClick r:id="rId2" action="ppaction://hlinksldjump"/>
            <a:extLst>
              <a:ext uri="{FF2B5EF4-FFF2-40B4-BE49-F238E27FC236}">
                <a16:creationId xmlns:a16="http://schemas.microsoft.com/office/drawing/2014/main" id="{17D99959-3ACD-468D-ADF5-6161C577B1D3}"/>
              </a:ext>
            </a:extLst>
          </p:cNvPr>
          <p:cNvSpPr txBox="1"/>
          <p:nvPr/>
        </p:nvSpPr>
        <p:spPr>
          <a:xfrm>
            <a:off x="3172559" y="5451203"/>
            <a:ext cx="1694716" cy="369332"/>
          </a:xfrm>
          <a:prstGeom prst="rect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Volgende vraag</a:t>
            </a:r>
          </a:p>
        </p:txBody>
      </p:sp>
    </p:spTree>
    <p:extLst>
      <p:ext uri="{BB962C8B-B14F-4D97-AF65-F5344CB8AC3E}">
        <p14:creationId xmlns:p14="http://schemas.microsoft.com/office/powerpoint/2010/main" val="88600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9548570-7E54-47D1-A0B7-456DB9FC2966}"/>
              </a:ext>
            </a:extLst>
          </p:cNvPr>
          <p:cNvSpPr txBox="1"/>
          <p:nvPr/>
        </p:nvSpPr>
        <p:spPr>
          <a:xfrm>
            <a:off x="1899138" y="2853077"/>
            <a:ext cx="454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Is een extern geheugen en werkt magnetisch.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33E49D-6761-4D96-AC27-8B72B710B7AF}"/>
              </a:ext>
            </a:extLst>
          </p:cNvPr>
          <p:cNvSpPr txBox="1"/>
          <p:nvPr/>
        </p:nvSpPr>
        <p:spPr>
          <a:xfrm>
            <a:off x="1899138" y="3622431"/>
            <a:ext cx="443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Is een intern geheugen en werkt magnetisch.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FF537D9-EECB-4B10-BC0D-8B5D0F203FC9}"/>
              </a:ext>
            </a:extLst>
          </p:cNvPr>
          <p:cNvSpPr txBox="1"/>
          <p:nvPr/>
        </p:nvSpPr>
        <p:spPr>
          <a:xfrm>
            <a:off x="1899138" y="4391785"/>
            <a:ext cx="454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Is een extern geheugen en werkt optisch.</a:t>
            </a:r>
          </a:p>
        </p:txBody>
      </p:sp>
      <p:sp>
        <p:nvSpPr>
          <p:cNvPr id="6" name="Cirkel: leeg 5">
            <a:hlinkClick r:id="rId2" action="ppaction://hlinksldjump"/>
            <a:extLst>
              <a:ext uri="{FF2B5EF4-FFF2-40B4-BE49-F238E27FC236}">
                <a16:creationId xmlns:a16="http://schemas.microsoft.com/office/drawing/2014/main" id="{F8B5A252-DB87-4437-8491-8036F63FA30C}"/>
              </a:ext>
            </a:extLst>
          </p:cNvPr>
          <p:cNvSpPr/>
          <p:nvPr/>
        </p:nvSpPr>
        <p:spPr>
          <a:xfrm>
            <a:off x="6770057" y="2936632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7" name="Cirkel: leeg 6">
            <a:hlinkClick r:id="rId3" action="ppaction://hlinksldjump"/>
            <a:extLst>
              <a:ext uri="{FF2B5EF4-FFF2-40B4-BE49-F238E27FC236}">
                <a16:creationId xmlns:a16="http://schemas.microsoft.com/office/drawing/2014/main" id="{07FAAC47-CAAB-449D-A886-E0753D526315}"/>
              </a:ext>
            </a:extLst>
          </p:cNvPr>
          <p:cNvSpPr/>
          <p:nvPr/>
        </p:nvSpPr>
        <p:spPr>
          <a:xfrm>
            <a:off x="6770057" y="4484118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Cirkel: leeg 7">
            <a:hlinkClick r:id="rId3" action="ppaction://hlinksldjump"/>
            <a:extLst>
              <a:ext uri="{FF2B5EF4-FFF2-40B4-BE49-F238E27FC236}">
                <a16:creationId xmlns:a16="http://schemas.microsoft.com/office/drawing/2014/main" id="{49E12732-A4DB-439B-A5E5-CA0086999D2F}"/>
              </a:ext>
            </a:extLst>
          </p:cNvPr>
          <p:cNvSpPr/>
          <p:nvPr/>
        </p:nvSpPr>
        <p:spPr>
          <a:xfrm>
            <a:off x="6770057" y="3700524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75F548A-ACA5-45F0-8B4D-B19806B3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9399"/>
            <a:ext cx="10515600" cy="1325563"/>
          </a:xfrm>
        </p:spPr>
        <p:txBody>
          <a:bodyPr/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De harde schijf…</a:t>
            </a:r>
            <a:br>
              <a:rPr lang="nl-BE" dirty="0">
                <a:solidFill>
                  <a:schemeClr val="accent1">
                    <a:lumMod val="50000"/>
                  </a:schemeClr>
                </a:solidFill>
              </a:rPr>
            </a:b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2F79F14-BD58-410E-BDBC-07926AE48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331" y="2142379"/>
            <a:ext cx="4002561" cy="33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396BE30-FD40-4586-9C30-C3E7CF46EAB7}"/>
              </a:ext>
            </a:extLst>
          </p:cNvPr>
          <p:cNvSpPr txBox="1"/>
          <p:nvPr/>
        </p:nvSpPr>
        <p:spPr>
          <a:xfrm>
            <a:off x="3172559" y="3244334"/>
            <a:ext cx="589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harde schijf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is een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extern geheugen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en werkt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magnetisch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C7123A5-3726-436A-9088-C7B5A5111831}"/>
              </a:ext>
            </a:extLst>
          </p:cNvPr>
          <p:cNvSpPr/>
          <p:nvPr/>
        </p:nvSpPr>
        <p:spPr>
          <a:xfrm>
            <a:off x="2113241" y="760466"/>
            <a:ext cx="142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Juist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D33E98-68CA-47CD-90E6-D931EC400D9A}"/>
              </a:ext>
            </a:extLst>
          </p:cNvPr>
          <p:cNvSpPr/>
          <p:nvPr/>
        </p:nvSpPr>
        <p:spPr>
          <a:xfrm>
            <a:off x="4695093" y="1099010"/>
            <a:ext cx="256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Goed zo !</a:t>
            </a:r>
          </a:p>
        </p:txBody>
      </p:sp>
      <p:sp>
        <p:nvSpPr>
          <p:cNvPr id="7" name="Tekstvak 6">
            <a:hlinkClick r:id="rId2" action="ppaction://hlinksldjump"/>
            <a:extLst>
              <a:ext uri="{FF2B5EF4-FFF2-40B4-BE49-F238E27FC236}">
                <a16:creationId xmlns:a16="http://schemas.microsoft.com/office/drawing/2014/main" id="{799874B3-4B7E-4094-ADFE-2D445462DC93}"/>
              </a:ext>
            </a:extLst>
          </p:cNvPr>
          <p:cNvSpPr txBox="1"/>
          <p:nvPr/>
        </p:nvSpPr>
        <p:spPr>
          <a:xfrm>
            <a:off x="3172559" y="5451203"/>
            <a:ext cx="1694716" cy="369332"/>
          </a:xfrm>
          <a:prstGeom prst="rect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Volgende vraag</a:t>
            </a:r>
          </a:p>
        </p:txBody>
      </p:sp>
    </p:spTree>
    <p:extLst>
      <p:ext uri="{BB962C8B-B14F-4D97-AF65-F5344CB8AC3E}">
        <p14:creationId xmlns:p14="http://schemas.microsoft.com/office/powerpoint/2010/main" val="37618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9548570-7E54-47D1-A0B7-456DB9FC2966}"/>
              </a:ext>
            </a:extLst>
          </p:cNvPr>
          <p:cNvSpPr txBox="1"/>
          <p:nvPr/>
        </p:nvSpPr>
        <p:spPr>
          <a:xfrm>
            <a:off x="6726115" y="2958584"/>
            <a:ext cx="186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Netwerkkaart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33E49D-6761-4D96-AC27-8B72B710B7AF}"/>
              </a:ext>
            </a:extLst>
          </p:cNvPr>
          <p:cNvSpPr txBox="1"/>
          <p:nvPr/>
        </p:nvSpPr>
        <p:spPr>
          <a:xfrm>
            <a:off x="6726115" y="3727938"/>
            <a:ext cx="175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Internetkaart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FF537D9-EECB-4B10-BC0D-8B5D0F203FC9}"/>
              </a:ext>
            </a:extLst>
          </p:cNvPr>
          <p:cNvSpPr txBox="1"/>
          <p:nvPr/>
        </p:nvSpPr>
        <p:spPr>
          <a:xfrm>
            <a:off x="6726115" y="4497292"/>
            <a:ext cx="186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Modemkaart</a:t>
            </a:r>
          </a:p>
        </p:txBody>
      </p:sp>
      <p:sp>
        <p:nvSpPr>
          <p:cNvPr id="6" name="Cirkel: leeg 5">
            <a:hlinkClick r:id="rId2" action="ppaction://hlinksldjump"/>
            <a:extLst>
              <a:ext uri="{FF2B5EF4-FFF2-40B4-BE49-F238E27FC236}">
                <a16:creationId xmlns:a16="http://schemas.microsoft.com/office/drawing/2014/main" id="{F8B5A252-DB87-4437-8491-8036F63FA30C}"/>
              </a:ext>
            </a:extLst>
          </p:cNvPr>
          <p:cNvSpPr/>
          <p:nvPr/>
        </p:nvSpPr>
        <p:spPr>
          <a:xfrm>
            <a:off x="8915380" y="3042139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7" name="Cirkel: leeg 6">
            <a:hlinkClick r:id="rId3" action="ppaction://hlinksldjump"/>
            <a:extLst>
              <a:ext uri="{FF2B5EF4-FFF2-40B4-BE49-F238E27FC236}">
                <a16:creationId xmlns:a16="http://schemas.microsoft.com/office/drawing/2014/main" id="{07FAAC47-CAAB-449D-A886-E0753D526315}"/>
              </a:ext>
            </a:extLst>
          </p:cNvPr>
          <p:cNvSpPr/>
          <p:nvPr/>
        </p:nvSpPr>
        <p:spPr>
          <a:xfrm>
            <a:off x="8915380" y="4589625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Cirkel: leeg 7">
            <a:hlinkClick r:id="rId3" action="ppaction://hlinksldjump"/>
            <a:extLst>
              <a:ext uri="{FF2B5EF4-FFF2-40B4-BE49-F238E27FC236}">
                <a16:creationId xmlns:a16="http://schemas.microsoft.com/office/drawing/2014/main" id="{49E12732-A4DB-439B-A5E5-CA0086999D2F}"/>
              </a:ext>
            </a:extLst>
          </p:cNvPr>
          <p:cNvSpPr/>
          <p:nvPr/>
        </p:nvSpPr>
        <p:spPr>
          <a:xfrm>
            <a:off x="8915380" y="3806031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75F548A-ACA5-45F0-8B4D-B19806B3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93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Welke kaart verbind je computer met het internet?</a:t>
            </a:r>
            <a:br>
              <a:rPr lang="nl-BE" dirty="0">
                <a:solidFill>
                  <a:schemeClr val="accent1">
                    <a:lumMod val="50000"/>
                  </a:schemeClr>
                </a:solidFill>
              </a:rPr>
            </a:b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57336B3-0332-4545-9C07-957507357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61" y="2405789"/>
            <a:ext cx="4212988" cy="31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396BE30-FD40-4586-9C30-C3E7CF46EAB7}"/>
              </a:ext>
            </a:extLst>
          </p:cNvPr>
          <p:cNvSpPr txBox="1"/>
          <p:nvPr/>
        </p:nvSpPr>
        <p:spPr>
          <a:xfrm>
            <a:off x="3172559" y="3244334"/>
            <a:ext cx="589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netwerkkaart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verbind je computer met het internet.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C7123A5-3726-436A-9088-C7B5A5111831}"/>
              </a:ext>
            </a:extLst>
          </p:cNvPr>
          <p:cNvSpPr/>
          <p:nvPr/>
        </p:nvSpPr>
        <p:spPr>
          <a:xfrm>
            <a:off x="2113241" y="760466"/>
            <a:ext cx="142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Juist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7F2AD70-8AF8-443D-A66F-107557554474}"/>
              </a:ext>
            </a:extLst>
          </p:cNvPr>
          <p:cNvSpPr/>
          <p:nvPr/>
        </p:nvSpPr>
        <p:spPr>
          <a:xfrm>
            <a:off x="4695093" y="1099010"/>
            <a:ext cx="256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Goed zo !</a:t>
            </a:r>
          </a:p>
        </p:txBody>
      </p:sp>
      <p:sp>
        <p:nvSpPr>
          <p:cNvPr id="7" name="Tekstvak 6">
            <a:hlinkClick r:id="rId2" action="ppaction://hlinksldjump"/>
            <a:extLst>
              <a:ext uri="{FF2B5EF4-FFF2-40B4-BE49-F238E27FC236}">
                <a16:creationId xmlns:a16="http://schemas.microsoft.com/office/drawing/2014/main" id="{108CC0AB-7524-4433-B079-04D95861BFC5}"/>
              </a:ext>
            </a:extLst>
          </p:cNvPr>
          <p:cNvSpPr txBox="1"/>
          <p:nvPr/>
        </p:nvSpPr>
        <p:spPr>
          <a:xfrm>
            <a:off x="3172559" y="5451203"/>
            <a:ext cx="1694716" cy="369332"/>
          </a:xfrm>
          <a:prstGeom prst="rect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Volgende vraag</a:t>
            </a:r>
          </a:p>
        </p:txBody>
      </p:sp>
    </p:spTree>
    <p:extLst>
      <p:ext uri="{BB962C8B-B14F-4D97-AF65-F5344CB8AC3E}">
        <p14:creationId xmlns:p14="http://schemas.microsoft.com/office/powerpoint/2010/main" val="173296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333E49D-6761-4D96-AC27-8B72B710B7AF}"/>
              </a:ext>
            </a:extLst>
          </p:cNvPr>
          <p:cNvSpPr txBox="1"/>
          <p:nvPr/>
        </p:nvSpPr>
        <p:spPr>
          <a:xfrm>
            <a:off x="4856294" y="3683977"/>
            <a:ext cx="541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De voeding levert netspanning (220v) aan je computer.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FF537D9-EECB-4B10-BC0D-8B5D0F203FC9}"/>
              </a:ext>
            </a:extLst>
          </p:cNvPr>
          <p:cNvSpPr txBox="1"/>
          <p:nvPr/>
        </p:nvSpPr>
        <p:spPr>
          <a:xfrm>
            <a:off x="4856294" y="4453331"/>
            <a:ext cx="545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De voeding zet de netspanning (220v) om in een lagere spanning, afhankelijk van het computeronderdeel.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9548570-7E54-47D1-A0B7-456DB9FC2966}"/>
              </a:ext>
            </a:extLst>
          </p:cNvPr>
          <p:cNvSpPr txBox="1"/>
          <p:nvPr/>
        </p:nvSpPr>
        <p:spPr>
          <a:xfrm>
            <a:off x="4821126" y="2637624"/>
            <a:ext cx="549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De voeding zet de netspanning (220v) om in een hogere spanning, afhankelijk van het computeronderdeel.</a:t>
            </a:r>
          </a:p>
        </p:txBody>
      </p:sp>
      <p:sp>
        <p:nvSpPr>
          <p:cNvPr id="6" name="Cirkel: leeg 5">
            <a:hlinkClick r:id="rId2" action="ppaction://hlinksldjump"/>
            <a:extLst>
              <a:ext uri="{FF2B5EF4-FFF2-40B4-BE49-F238E27FC236}">
                <a16:creationId xmlns:a16="http://schemas.microsoft.com/office/drawing/2014/main" id="{F8B5A252-DB87-4437-8491-8036F63FA30C}"/>
              </a:ext>
            </a:extLst>
          </p:cNvPr>
          <p:cNvSpPr/>
          <p:nvPr/>
        </p:nvSpPr>
        <p:spPr>
          <a:xfrm>
            <a:off x="10641593" y="4655684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7" name="Cirkel: leeg 6">
            <a:hlinkClick r:id="rId3" action="ppaction://hlinksldjump"/>
            <a:extLst>
              <a:ext uri="{FF2B5EF4-FFF2-40B4-BE49-F238E27FC236}">
                <a16:creationId xmlns:a16="http://schemas.microsoft.com/office/drawing/2014/main" id="{07FAAC47-CAAB-449D-A886-E0753D526315}"/>
              </a:ext>
            </a:extLst>
          </p:cNvPr>
          <p:cNvSpPr/>
          <p:nvPr/>
        </p:nvSpPr>
        <p:spPr>
          <a:xfrm>
            <a:off x="10641613" y="2776123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Cirkel: leeg 7">
            <a:hlinkClick r:id="rId3" action="ppaction://hlinksldjump"/>
            <a:extLst>
              <a:ext uri="{FF2B5EF4-FFF2-40B4-BE49-F238E27FC236}">
                <a16:creationId xmlns:a16="http://schemas.microsoft.com/office/drawing/2014/main" id="{49E12732-A4DB-439B-A5E5-CA0086999D2F}"/>
              </a:ext>
            </a:extLst>
          </p:cNvPr>
          <p:cNvSpPr/>
          <p:nvPr/>
        </p:nvSpPr>
        <p:spPr>
          <a:xfrm>
            <a:off x="10641613" y="3762070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75F548A-ACA5-45F0-8B4D-B19806B3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9399"/>
            <a:ext cx="10515600" cy="132556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De voeding:</a:t>
            </a:r>
            <a:br>
              <a:rPr lang="nl-BE" dirty="0">
                <a:solidFill>
                  <a:schemeClr val="accent1">
                    <a:lumMod val="50000"/>
                  </a:schemeClr>
                </a:solidFill>
              </a:rPr>
            </a:b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2910BD7-9A57-473B-B413-493D5CDE0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41068"/>
            <a:ext cx="3108509" cy="241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9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396BE30-FD40-4586-9C30-C3E7CF46EAB7}"/>
              </a:ext>
            </a:extLst>
          </p:cNvPr>
          <p:cNvSpPr txBox="1"/>
          <p:nvPr/>
        </p:nvSpPr>
        <p:spPr>
          <a:xfrm>
            <a:off x="3172559" y="3244334"/>
            <a:ext cx="589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voeding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zet de netspanning (220v) om in een lagere spanning, afhankelijk van het computeronderdeel.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C7123A5-3726-436A-9088-C7B5A5111831}"/>
              </a:ext>
            </a:extLst>
          </p:cNvPr>
          <p:cNvSpPr/>
          <p:nvPr/>
        </p:nvSpPr>
        <p:spPr>
          <a:xfrm>
            <a:off x="2113241" y="760466"/>
            <a:ext cx="142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Juist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B6D26D5-5A7C-4F99-990D-EA8F3258DC87}"/>
              </a:ext>
            </a:extLst>
          </p:cNvPr>
          <p:cNvSpPr/>
          <p:nvPr/>
        </p:nvSpPr>
        <p:spPr>
          <a:xfrm>
            <a:off x="4695093" y="1099010"/>
            <a:ext cx="256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Goed zo !</a:t>
            </a:r>
          </a:p>
        </p:txBody>
      </p:sp>
      <p:sp>
        <p:nvSpPr>
          <p:cNvPr id="7" name="Tekstvak 6">
            <a:hlinkClick r:id="rId2" action="ppaction://hlinksldjump"/>
            <a:extLst>
              <a:ext uri="{FF2B5EF4-FFF2-40B4-BE49-F238E27FC236}">
                <a16:creationId xmlns:a16="http://schemas.microsoft.com/office/drawing/2014/main" id="{3351C3FC-42A9-4C53-B405-DCA317428594}"/>
              </a:ext>
            </a:extLst>
          </p:cNvPr>
          <p:cNvSpPr txBox="1"/>
          <p:nvPr/>
        </p:nvSpPr>
        <p:spPr>
          <a:xfrm>
            <a:off x="3172559" y="5451203"/>
            <a:ext cx="1694716" cy="369332"/>
          </a:xfrm>
          <a:prstGeom prst="rect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Volgende vraag</a:t>
            </a:r>
          </a:p>
        </p:txBody>
      </p:sp>
    </p:spTree>
    <p:extLst>
      <p:ext uri="{BB962C8B-B14F-4D97-AF65-F5344CB8AC3E}">
        <p14:creationId xmlns:p14="http://schemas.microsoft.com/office/powerpoint/2010/main" val="22483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hlinkClick r:id="rId2" action="ppaction://hlinksldjump"/>
            <a:extLst>
              <a:ext uri="{FF2B5EF4-FFF2-40B4-BE49-F238E27FC236}">
                <a16:creationId xmlns:a16="http://schemas.microsoft.com/office/drawing/2014/main" id="{A8E3682E-EE86-4DDB-AC38-E9C3ED59C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12" y="1581562"/>
            <a:ext cx="3863955" cy="417859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FAB6967-7BF6-4EF7-BEE7-B5E9994D0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12" y="1572770"/>
            <a:ext cx="3918791" cy="423789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185AFE1-79C6-4A9D-B605-CD592BABBF19}"/>
              </a:ext>
            </a:extLst>
          </p:cNvPr>
          <p:cNvSpPr txBox="1"/>
          <p:nvPr/>
        </p:nvSpPr>
        <p:spPr>
          <a:xfrm>
            <a:off x="6427177" y="3209193"/>
            <a:ext cx="4185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Klik op de computer en vervolgens op het moederbord om te ontdekken wat de componenten van je computer zijn.</a:t>
            </a:r>
          </a:p>
        </p:txBody>
      </p:sp>
    </p:spTree>
    <p:extLst>
      <p:ext uri="{BB962C8B-B14F-4D97-AF65-F5344CB8AC3E}">
        <p14:creationId xmlns:p14="http://schemas.microsoft.com/office/powerpoint/2010/main" val="315463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9548570-7E54-47D1-A0B7-456DB9FC2966}"/>
              </a:ext>
            </a:extLst>
          </p:cNvPr>
          <p:cNvSpPr txBox="1"/>
          <p:nvPr/>
        </p:nvSpPr>
        <p:spPr>
          <a:xfrm>
            <a:off x="1397976" y="3152015"/>
            <a:ext cx="389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De computer van stroom te voorzien.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33E49D-6761-4D96-AC27-8B72B710B7AF}"/>
              </a:ext>
            </a:extLst>
          </p:cNvPr>
          <p:cNvSpPr txBox="1"/>
          <p:nvPr/>
        </p:nvSpPr>
        <p:spPr>
          <a:xfrm>
            <a:off x="1397976" y="3921369"/>
            <a:ext cx="388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De CMOS-chip van stroom te voorzien.</a:t>
            </a:r>
          </a:p>
        </p:txBody>
      </p:sp>
      <p:sp>
        <p:nvSpPr>
          <p:cNvPr id="6" name="Cirkel: leeg 5">
            <a:hlinkClick r:id="rId2" action="ppaction://hlinksldjump"/>
            <a:extLst>
              <a:ext uri="{FF2B5EF4-FFF2-40B4-BE49-F238E27FC236}">
                <a16:creationId xmlns:a16="http://schemas.microsoft.com/office/drawing/2014/main" id="{F8B5A252-DB87-4437-8491-8036F63FA30C}"/>
              </a:ext>
            </a:extLst>
          </p:cNvPr>
          <p:cNvSpPr/>
          <p:nvPr/>
        </p:nvSpPr>
        <p:spPr>
          <a:xfrm>
            <a:off x="5625610" y="4013702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7" name="Cirkel: leeg 6">
            <a:hlinkClick r:id="rId3" action="ppaction://hlinksldjump"/>
            <a:extLst>
              <a:ext uri="{FF2B5EF4-FFF2-40B4-BE49-F238E27FC236}">
                <a16:creationId xmlns:a16="http://schemas.microsoft.com/office/drawing/2014/main" id="{07FAAC47-CAAB-449D-A886-E0753D526315}"/>
              </a:ext>
            </a:extLst>
          </p:cNvPr>
          <p:cNvSpPr/>
          <p:nvPr/>
        </p:nvSpPr>
        <p:spPr>
          <a:xfrm>
            <a:off x="5625610" y="3244348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75F548A-ACA5-45F0-8B4D-B19806B3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9399"/>
            <a:ext cx="10515600" cy="1325563"/>
          </a:xfrm>
        </p:spPr>
        <p:txBody>
          <a:bodyPr/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De Batterij dient om…</a:t>
            </a:r>
            <a:br>
              <a:rPr lang="nl-BE" dirty="0">
                <a:solidFill>
                  <a:schemeClr val="accent1">
                    <a:lumMod val="50000"/>
                  </a:schemeClr>
                </a:solidFill>
              </a:rPr>
            </a:b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F50384-D939-4D90-94D1-8645D585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98" y="2531598"/>
            <a:ext cx="2431664" cy="21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0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396BE30-FD40-4586-9C30-C3E7CF46EAB7}"/>
              </a:ext>
            </a:extLst>
          </p:cNvPr>
          <p:cNvSpPr txBox="1"/>
          <p:nvPr/>
        </p:nvSpPr>
        <p:spPr>
          <a:xfrm>
            <a:off x="3172559" y="3244334"/>
            <a:ext cx="5892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Het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CMOS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geheugen is vluchtig. Om ervoor te zorgen dat die gegevens bewaard worden als de computer afstaat hebben we een batterij nodig.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C7123A5-3726-436A-9088-C7B5A5111831}"/>
              </a:ext>
            </a:extLst>
          </p:cNvPr>
          <p:cNvSpPr/>
          <p:nvPr/>
        </p:nvSpPr>
        <p:spPr>
          <a:xfrm>
            <a:off x="2113241" y="760466"/>
            <a:ext cx="142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Juist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149D753-A7AD-47E4-9DBF-437A3A91B088}"/>
              </a:ext>
            </a:extLst>
          </p:cNvPr>
          <p:cNvSpPr/>
          <p:nvPr/>
        </p:nvSpPr>
        <p:spPr>
          <a:xfrm>
            <a:off x="4695093" y="1099010"/>
            <a:ext cx="256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Goed zo !</a:t>
            </a:r>
          </a:p>
        </p:txBody>
      </p:sp>
      <p:sp>
        <p:nvSpPr>
          <p:cNvPr id="7" name="Tekstvak 6">
            <a:hlinkClick r:id="rId2" action="ppaction://hlinksldjump"/>
            <a:extLst>
              <a:ext uri="{FF2B5EF4-FFF2-40B4-BE49-F238E27FC236}">
                <a16:creationId xmlns:a16="http://schemas.microsoft.com/office/drawing/2014/main" id="{F4ECF80E-1338-43A6-8D97-E85F5005C4C6}"/>
              </a:ext>
            </a:extLst>
          </p:cNvPr>
          <p:cNvSpPr txBox="1"/>
          <p:nvPr/>
        </p:nvSpPr>
        <p:spPr>
          <a:xfrm>
            <a:off x="3172559" y="5451203"/>
            <a:ext cx="1694716" cy="369332"/>
          </a:xfrm>
          <a:prstGeom prst="rect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Volgende vraag</a:t>
            </a:r>
          </a:p>
        </p:txBody>
      </p:sp>
    </p:spTree>
    <p:extLst>
      <p:ext uri="{BB962C8B-B14F-4D97-AF65-F5344CB8AC3E}">
        <p14:creationId xmlns:p14="http://schemas.microsoft.com/office/powerpoint/2010/main" val="9783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9548570-7E54-47D1-A0B7-456DB9FC2966}"/>
              </a:ext>
            </a:extLst>
          </p:cNvPr>
          <p:cNvSpPr txBox="1"/>
          <p:nvPr/>
        </p:nvSpPr>
        <p:spPr>
          <a:xfrm>
            <a:off x="7121769" y="2949792"/>
            <a:ext cx="186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Invoer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33E49D-6761-4D96-AC27-8B72B710B7AF}"/>
              </a:ext>
            </a:extLst>
          </p:cNvPr>
          <p:cNvSpPr txBox="1"/>
          <p:nvPr/>
        </p:nvSpPr>
        <p:spPr>
          <a:xfrm>
            <a:off x="7121769" y="3719146"/>
            <a:ext cx="184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Invoer en Uitvoer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FF537D9-EECB-4B10-BC0D-8B5D0F203FC9}"/>
              </a:ext>
            </a:extLst>
          </p:cNvPr>
          <p:cNvSpPr txBox="1"/>
          <p:nvPr/>
        </p:nvSpPr>
        <p:spPr>
          <a:xfrm>
            <a:off x="7121769" y="4488500"/>
            <a:ext cx="186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Uitvoer</a:t>
            </a:r>
          </a:p>
        </p:txBody>
      </p:sp>
      <p:sp>
        <p:nvSpPr>
          <p:cNvPr id="6" name="Cirkel: leeg 5">
            <a:hlinkClick r:id="rId2" action="ppaction://hlinksldjump"/>
            <a:extLst>
              <a:ext uri="{FF2B5EF4-FFF2-40B4-BE49-F238E27FC236}">
                <a16:creationId xmlns:a16="http://schemas.microsoft.com/office/drawing/2014/main" id="{F8B5A252-DB87-4437-8491-8036F63FA30C}"/>
              </a:ext>
            </a:extLst>
          </p:cNvPr>
          <p:cNvSpPr/>
          <p:nvPr/>
        </p:nvSpPr>
        <p:spPr>
          <a:xfrm>
            <a:off x="9311033" y="3811479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7" name="Cirkel: leeg 6">
            <a:hlinkClick r:id="rId3" action="ppaction://hlinksldjump"/>
            <a:extLst>
              <a:ext uri="{FF2B5EF4-FFF2-40B4-BE49-F238E27FC236}">
                <a16:creationId xmlns:a16="http://schemas.microsoft.com/office/drawing/2014/main" id="{07FAAC47-CAAB-449D-A886-E0753D526315}"/>
              </a:ext>
            </a:extLst>
          </p:cNvPr>
          <p:cNvSpPr/>
          <p:nvPr/>
        </p:nvSpPr>
        <p:spPr>
          <a:xfrm>
            <a:off x="9311034" y="4580833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Cirkel: leeg 7">
            <a:hlinkClick r:id="rId3" action="ppaction://hlinksldjump"/>
            <a:extLst>
              <a:ext uri="{FF2B5EF4-FFF2-40B4-BE49-F238E27FC236}">
                <a16:creationId xmlns:a16="http://schemas.microsoft.com/office/drawing/2014/main" id="{49E12732-A4DB-439B-A5E5-CA0086999D2F}"/>
              </a:ext>
            </a:extLst>
          </p:cNvPr>
          <p:cNvSpPr/>
          <p:nvPr/>
        </p:nvSpPr>
        <p:spPr>
          <a:xfrm>
            <a:off x="9311033" y="3042125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75F548A-ACA5-45F0-8B4D-B19806B3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9399"/>
            <a:ext cx="10515600" cy="132556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De geluidskaart zorgt voor:</a:t>
            </a:r>
            <a:br>
              <a:rPr lang="nl-BE" dirty="0">
                <a:solidFill>
                  <a:schemeClr val="accent1">
                    <a:lumMod val="50000"/>
                  </a:schemeClr>
                </a:solidFill>
              </a:rPr>
            </a:b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8387A62-E558-4027-A44A-F8A0F7D13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85" y="2058879"/>
            <a:ext cx="4252546" cy="425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3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396BE30-FD40-4586-9C30-C3E7CF46EAB7}"/>
              </a:ext>
            </a:extLst>
          </p:cNvPr>
          <p:cNvSpPr txBox="1"/>
          <p:nvPr/>
        </p:nvSpPr>
        <p:spPr>
          <a:xfrm>
            <a:off x="3172559" y="3244334"/>
            <a:ext cx="589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De geluidskaart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zorgt voor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invoer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via de microfoon en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uitvoer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via de luidsprekers.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C7123A5-3726-436A-9088-C7B5A5111831}"/>
              </a:ext>
            </a:extLst>
          </p:cNvPr>
          <p:cNvSpPr/>
          <p:nvPr/>
        </p:nvSpPr>
        <p:spPr>
          <a:xfrm>
            <a:off x="2113241" y="760466"/>
            <a:ext cx="142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Juist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CC77011-37EA-4A3F-9B56-3A4AF57D45EB}"/>
              </a:ext>
            </a:extLst>
          </p:cNvPr>
          <p:cNvSpPr/>
          <p:nvPr/>
        </p:nvSpPr>
        <p:spPr>
          <a:xfrm>
            <a:off x="4695093" y="1099010"/>
            <a:ext cx="256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Goed zo !</a:t>
            </a:r>
          </a:p>
        </p:txBody>
      </p:sp>
      <p:sp>
        <p:nvSpPr>
          <p:cNvPr id="7" name="Tekstvak 6">
            <a:hlinkClick r:id="rId3" action="ppaction://hlinksldjump"/>
            <a:extLst>
              <a:ext uri="{FF2B5EF4-FFF2-40B4-BE49-F238E27FC236}">
                <a16:creationId xmlns:a16="http://schemas.microsoft.com/office/drawing/2014/main" id="{665A7AAB-3C5D-4A09-BC32-303DC3E78DFE}"/>
              </a:ext>
            </a:extLst>
          </p:cNvPr>
          <p:cNvSpPr txBox="1"/>
          <p:nvPr/>
        </p:nvSpPr>
        <p:spPr>
          <a:xfrm>
            <a:off x="3172559" y="5451203"/>
            <a:ext cx="1694716" cy="369332"/>
          </a:xfrm>
          <a:prstGeom prst="rect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Volgende vraag</a:t>
            </a:r>
          </a:p>
        </p:txBody>
      </p:sp>
    </p:spTree>
    <p:extLst>
      <p:ext uri="{BB962C8B-B14F-4D97-AF65-F5344CB8AC3E}">
        <p14:creationId xmlns:p14="http://schemas.microsoft.com/office/powerpoint/2010/main" val="3752116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9548570-7E54-47D1-A0B7-456DB9FC2966}"/>
              </a:ext>
            </a:extLst>
          </p:cNvPr>
          <p:cNvSpPr txBox="1"/>
          <p:nvPr/>
        </p:nvSpPr>
        <p:spPr>
          <a:xfrm>
            <a:off x="1846384" y="3195949"/>
            <a:ext cx="186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33E49D-6761-4D96-AC27-8B72B710B7AF}"/>
              </a:ext>
            </a:extLst>
          </p:cNvPr>
          <p:cNvSpPr txBox="1"/>
          <p:nvPr/>
        </p:nvSpPr>
        <p:spPr>
          <a:xfrm>
            <a:off x="1846384" y="3965303"/>
            <a:ext cx="184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ROM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FF537D9-EECB-4B10-BC0D-8B5D0F203FC9}"/>
              </a:ext>
            </a:extLst>
          </p:cNvPr>
          <p:cNvSpPr txBox="1"/>
          <p:nvPr/>
        </p:nvSpPr>
        <p:spPr>
          <a:xfrm>
            <a:off x="1846384" y="4734657"/>
            <a:ext cx="186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RW</a:t>
            </a:r>
          </a:p>
        </p:txBody>
      </p:sp>
      <p:sp>
        <p:nvSpPr>
          <p:cNvPr id="6" name="Cirkel: leeg 5">
            <a:hlinkClick r:id="rId2" action="ppaction://hlinksldjump"/>
            <a:extLst>
              <a:ext uri="{FF2B5EF4-FFF2-40B4-BE49-F238E27FC236}">
                <a16:creationId xmlns:a16="http://schemas.microsoft.com/office/drawing/2014/main" id="{F8B5A252-DB87-4437-8491-8036F63FA30C}"/>
              </a:ext>
            </a:extLst>
          </p:cNvPr>
          <p:cNvSpPr/>
          <p:nvPr/>
        </p:nvSpPr>
        <p:spPr>
          <a:xfrm>
            <a:off x="4035648" y="4057636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7" name="Cirkel: leeg 6">
            <a:hlinkClick r:id="rId3" action="ppaction://hlinksldjump"/>
            <a:extLst>
              <a:ext uri="{FF2B5EF4-FFF2-40B4-BE49-F238E27FC236}">
                <a16:creationId xmlns:a16="http://schemas.microsoft.com/office/drawing/2014/main" id="{07FAAC47-CAAB-449D-A886-E0753D526315}"/>
              </a:ext>
            </a:extLst>
          </p:cNvPr>
          <p:cNvSpPr/>
          <p:nvPr/>
        </p:nvSpPr>
        <p:spPr>
          <a:xfrm>
            <a:off x="4035649" y="4826990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Cirkel: leeg 7">
            <a:hlinkClick r:id="rId2" action="ppaction://hlinksldjump"/>
            <a:extLst>
              <a:ext uri="{FF2B5EF4-FFF2-40B4-BE49-F238E27FC236}">
                <a16:creationId xmlns:a16="http://schemas.microsoft.com/office/drawing/2014/main" id="{49E12732-A4DB-439B-A5E5-CA0086999D2F}"/>
              </a:ext>
            </a:extLst>
          </p:cNvPr>
          <p:cNvSpPr/>
          <p:nvPr/>
        </p:nvSpPr>
        <p:spPr>
          <a:xfrm>
            <a:off x="4035648" y="3288282"/>
            <a:ext cx="193431" cy="18466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75F548A-ACA5-45F0-8B4D-B19806B3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93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Wat staat er achter DVD als je steeds opnieuw gegevens kan toevoegen?</a:t>
            </a:r>
            <a:br>
              <a:rPr lang="nl-BE" dirty="0">
                <a:solidFill>
                  <a:schemeClr val="accent1">
                    <a:lumMod val="50000"/>
                  </a:schemeClr>
                </a:solidFill>
              </a:rPr>
            </a:b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13D837D-B5F0-43E4-9DB7-BB6D76C1E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32" y="2051904"/>
            <a:ext cx="4196130" cy="419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396BE30-FD40-4586-9C30-C3E7CF46EAB7}"/>
              </a:ext>
            </a:extLst>
          </p:cNvPr>
          <p:cNvSpPr txBox="1"/>
          <p:nvPr/>
        </p:nvSpPr>
        <p:spPr>
          <a:xfrm>
            <a:off x="3172559" y="3244334"/>
            <a:ext cx="589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DVD RW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betekent dat ze meerdere keren kan beschreven worden.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C7123A5-3726-436A-9088-C7B5A5111831}"/>
              </a:ext>
            </a:extLst>
          </p:cNvPr>
          <p:cNvSpPr/>
          <p:nvPr/>
        </p:nvSpPr>
        <p:spPr>
          <a:xfrm>
            <a:off x="2113241" y="760466"/>
            <a:ext cx="142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Juist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9C5E2DF-ABB7-4AA9-85D6-F5362785BDD7}"/>
              </a:ext>
            </a:extLst>
          </p:cNvPr>
          <p:cNvSpPr/>
          <p:nvPr/>
        </p:nvSpPr>
        <p:spPr>
          <a:xfrm>
            <a:off x="4695093" y="1099010"/>
            <a:ext cx="256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Goed zo !</a:t>
            </a:r>
          </a:p>
        </p:txBody>
      </p:sp>
      <p:sp>
        <p:nvSpPr>
          <p:cNvPr id="6" name="Tekstvak 5">
            <a:hlinkClick r:id="rId2" action="ppaction://hlinksldjump"/>
            <a:extLst>
              <a:ext uri="{FF2B5EF4-FFF2-40B4-BE49-F238E27FC236}">
                <a16:creationId xmlns:a16="http://schemas.microsoft.com/office/drawing/2014/main" id="{29FBE5A3-A36B-41B2-B6B9-27B61A335F40}"/>
              </a:ext>
            </a:extLst>
          </p:cNvPr>
          <p:cNvSpPr txBox="1"/>
          <p:nvPr/>
        </p:nvSpPr>
        <p:spPr>
          <a:xfrm>
            <a:off x="3172559" y="5451203"/>
            <a:ext cx="1694716" cy="369332"/>
          </a:xfrm>
          <a:prstGeom prst="rect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Volgende vraag</a:t>
            </a:r>
          </a:p>
        </p:txBody>
      </p:sp>
    </p:spTree>
    <p:extLst>
      <p:ext uri="{BB962C8B-B14F-4D97-AF65-F5344CB8AC3E}">
        <p14:creationId xmlns:p14="http://schemas.microsoft.com/office/powerpoint/2010/main" val="13232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66C6A9C6-9784-42C9-9162-920000AA3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77" y="975946"/>
            <a:ext cx="8269416" cy="5845055"/>
          </a:xfrm>
          <a:prstGeom prst="rect">
            <a:avLst/>
          </a:prstGeom>
        </p:spPr>
      </p:pic>
      <p:sp>
        <p:nvSpPr>
          <p:cNvPr id="5" name="Rechthoek 4">
            <a:hlinkClick r:id="rId3" action="ppaction://hlinksldjump"/>
            <a:extLst>
              <a:ext uri="{FF2B5EF4-FFF2-40B4-BE49-F238E27FC236}">
                <a16:creationId xmlns:a16="http://schemas.microsoft.com/office/drawing/2014/main" id="{18A4CEF8-4EEC-4D21-8BDC-BDF562A628AE}"/>
              </a:ext>
            </a:extLst>
          </p:cNvPr>
          <p:cNvSpPr/>
          <p:nvPr/>
        </p:nvSpPr>
        <p:spPr>
          <a:xfrm>
            <a:off x="9404838" y="2849074"/>
            <a:ext cx="1382773" cy="1406770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6" name="Rechthoek 5">
            <a:hlinkClick r:id="rId4" action="ppaction://hlinksldjump"/>
            <a:extLst>
              <a:ext uri="{FF2B5EF4-FFF2-40B4-BE49-F238E27FC236}">
                <a16:creationId xmlns:a16="http://schemas.microsoft.com/office/drawing/2014/main" id="{E4406B79-0E30-4088-9360-6BB073DD1D2A}"/>
              </a:ext>
            </a:extLst>
          </p:cNvPr>
          <p:cNvSpPr/>
          <p:nvPr/>
        </p:nvSpPr>
        <p:spPr>
          <a:xfrm>
            <a:off x="6778870" y="4886690"/>
            <a:ext cx="3851030" cy="425694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7" name="Rechthoek 6">
            <a:hlinkClick r:id="rId5" action="ppaction://hlinksldjump"/>
            <a:extLst>
              <a:ext uri="{FF2B5EF4-FFF2-40B4-BE49-F238E27FC236}">
                <a16:creationId xmlns:a16="http://schemas.microsoft.com/office/drawing/2014/main" id="{038D5B25-260B-46D1-AF99-816FCB9071EE}"/>
              </a:ext>
            </a:extLst>
          </p:cNvPr>
          <p:cNvSpPr/>
          <p:nvPr/>
        </p:nvSpPr>
        <p:spPr>
          <a:xfrm>
            <a:off x="6323144" y="2362768"/>
            <a:ext cx="235917" cy="2736769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8" name="Rechthoek 7">
            <a:hlinkClick r:id="rId6" action="ppaction://hlinksldjump"/>
            <a:extLst>
              <a:ext uri="{FF2B5EF4-FFF2-40B4-BE49-F238E27FC236}">
                <a16:creationId xmlns:a16="http://schemas.microsoft.com/office/drawing/2014/main" id="{DD1E42D5-A71A-4677-A686-CC2A3ED702E3}"/>
              </a:ext>
            </a:extLst>
          </p:cNvPr>
          <p:cNvSpPr/>
          <p:nvPr/>
        </p:nvSpPr>
        <p:spPr>
          <a:xfrm>
            <a:off x="4735271" y="2216084"/>
            <a:ext cx="318951" cy="2285578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3" name="L-vorm 12">
            <a:hlinkClick r:id="rId7" action="ppaction://hlinksldjump"/>
            <a:extLst>
              <a:ext uri="{FF2B5EF4-FFF2-40B4-BE49-F238E27FC236}">
                <a16:creationId xmlns:a16="http://schemas.microsoft.com/office/drawing/2014/main" id="{9948E1AD-FB33-4834-ADE6-9247F75B9B10}"/>
              </a:ext>
            </a:extLst>
          </p:cNvPr>
          <p:cNvSpPr/>
          <p:nvPr/>
        </p:nvSpPr>
        <p:spPr>
          <a:xfrm>
            <a:off x="4495037" y="4901467"/>
            <a:ext cx="1106427" cy="1477844"/>
          </a:xfrm>
          <a:prstGeom prst="corner">
            <a:avLst>
              <a:gd name="adj1" fmla="val 74738"/>
              <a:gd name="adj2" fmla="val 26800"/>
            </a:avLst>
          </a:prstGeom>
          <a:solidFill>
            <a:schemeClr val="accent1">
              <a:lumMod val="60000"/>
              <a:lumOff val="40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" name="Ovaal 1">
            <a:hlinkClick r:id="rId8" action="ppaction://hlinksldjump"/>
            <a:extLst>
              <a:ext uri="{FF2B5EF4-FFF2-40B4-BE49-F238E27FC236}">
                <a16:creationId xmlns:a16="http://schemas.microsoft.com/office/drawing/2014/main" id="{8051246C-DE6A-4EBF-B73C-D9FBC193DCAE}"/>
              </a:ext>
            </a:extLst>
          </p:cNvPr>
          <p:cNvSpPr/>
          <p:nvPr/>
        </p:nvSpPr>
        <p:spPr>
          <a:xfrm>
            <a:off x="5164568" y="3781940"/>
            <a:ext cx="531824" cy="538119"/>
          </a:xfrm>
          <a:prstGeom prst="ellipse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4" name="Rechthoek 3">
            <a:hlinkClick r:id="rId9" action="ppaction://hlinksldjump"/>
            <a:extLst>
              <a:ext uri="{FF2B5EF4-FFF2-40B4-BE49-F238E27FC236}">
                <a16:creationId xmlns:a16="http://schemas.microsoft.com/office/drawing/2014/main" id="{DFD134F2-3C6F-4F78-A37A-41C27E0950EF}"/>
              </a:ext>
            </a:extLst>
          </p:cNvPr>
          <p:cNvSpPr/>
          <p:nvPr/>
        </p:nvSpPr>
        <p:spPr>
          <a:xfrm>
            <a:off x="9128796" y="6223097"/>
            <a:ext cx="1378011" cy="312427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0" name="Rechthoek 9">
            <a:hlinkClick r:id="rId10" action="ppaction://hlinksldjump"/>
            <a:extLst>
              <a:ext uri="{FF2B5EF4-FFF2-40B4-BE49-F238E27FC236}">
                <a16:creationId xmlns:a16="http://schemas.microsoft.com/office/drawing/2014/main" id="{6117DB77-EF02-4946-A899-AFC0762FD969}"/>
              </a:ext>
            </a:extLst>
          </p:cNvPr>
          <p:cNvSpPr/>
          <p:nvPr/>
        </p:nvSpPr>
        <p:spPr>
          <a:xfrm>
            <a:off x="5274695" y="2345347"/>
            <a:ext cx="295343" cy="685800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840A00-0036-415B-8546-863D68BA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183418"/>
            <a:ext cx="10515600" cy="1325563"/>
          </a:xfrm>
        </p:spPr>
        <p:txBody>
          <a:bodyPr/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Het moederbord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41E987E-24F6-4AD5-A4C5-9F2E501BB176}"/>
              </a:ext>
            </a:extLst>
          </p:cNvPr>
          <p:cNvSpPr txBox="1"/>
          <p:nvPr/>
        </p:nvSpPr>
        <p:spPr>
          <a:xfrm>
            <a:off x="351692" y="1916723"/>
            <a:ext cx="3560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Het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moederbord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verbindt alle componenten van de computer.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Klik op de rode kaders om te ontdekken welke.</a:t>
            </a:r>
          </a:p>
        </p:txBody>
      </p:sp>
      <p:sp>
        <p:nvSpPr>
          <p:cNvPr id="14" name="Rechthoek 13">
            <a:hlinkClick r:id="rId11" action="ppaction://hlinksldjump"/>
            <a:extLst>
              <a:ext uri="{FF2B5EF4-FFF2-40B4-BE49-F238E27FC236}">
                <a16:creationId xmlns:a16="http://schemas.microsoft.com/office/drawing/2014/main" id="{3F7C1AD6-02AA-454D-A5F8-BCFCB9F4479C}"/>
              </a:ext>
            </a:extLst>
          </p:cNvPr>
          <p:cNvSpPr/>
          <p:nvPr/>
        </p:nvSpPr>
        <p:spPr>
          <a:xfrm>
            <a:off x="7682210" y="6223097"/>
            <a:ext cx="1378011" cy="312427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8" name="Actieknop: Startpagina 1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A9432387-8526-4D33-8A99-EBE708F41DD6}"/>
              </a:ext>
            </a:extLst>
          </p:cNvPr>
          <p:cNvSpPr/>
          <p:nvPr/>
        </p:nvSpPr>
        <p:spPr>
          <a:xfrm>
            <a:off x="597877" y="6223097"/>
            <a:ext cx="483577" cy="441472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567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0BC84-2C48-45B6-88FE-B2EAB3B0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De processor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08D38A5-09E6-4E8F-BA88-26200E1E04E6}"/>
              </a:ext>
            </a:extLst>
          </p:cNvPr>
          <p:cNvSpPr txBox="1"/>
          <p:nvPr/>
        </p:nvSpPr>
        <p:spPr>
          <a:xfrm>
            <a:off x="838200" y="1367522"/>
            <a:ext cx="717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Men noemt 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processor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ook wel 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centrale verwerkingseenheid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CVE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. In het Engels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CPU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(Central Processing Unit).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H51z-yJ1owQ">
            <a:hlinkClick r:id="" action="ppaction://media"/>
            <a:extLst>
              <a:ext uri="{FF2B5EF4-FFF2-40B4-BE49-F238E27FC236}">
                <a16:creationId xmlns:a16="http://schemas.microsoft.com/office/drawing/2014/main" id="{8C978532-5053-4ED5-925E-01E2DBF947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92769" y="2331475"/>
            <a:ext cx="5229958" cy="39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8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0BC84-2C48-45B6-88FE-B2EAB3B0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De processor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08D38A5-09E6-4E8F-BA88-26200E1E04E6}"/>
              </a:ext>
            </a:extLst>
          </p:cNvPr>
          <p:cNvSpPr txBox="1"/>
          <p:nvPr/>
        </p:nvSpPr>
        <p:spPr>
          <a:xfrm>
            <a:off x="838200" y="1690688"/>
            <a:ext cx="6063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 processor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verwerkt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alle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gegevens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, het is het hart van de PC.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 bekendste merken zijn AMD en Intel. </a:t>
            </a:r>
          </a:p>
        </p:txBody>
      </p:sp>
      <p:sp>
        <p:nvSpPr>
          <p:cNvPr id="4" name="Pijl: links 3">
            <a:hlinkClick r:id="rId2" action="ppaction://hlinksldjump"/>
            <a:extLst>
              <a:ext uri="{FF2B5EF4-FFF2-40B4-BE49-F238E27FC236}">
                <a16:creationId xmlns:a16="http://schemas.microsoft.com/office/drawing/2014/main" id="{E311B603-9EF8-4A9E-A5E9-CC6750DC38F6}"/>
              </a:ext>
            </a:extLst>
          </p:cNvPr>
          <p:cNvSpPr/>
          <p:nvPr/>
        </p:nvSpPr>
        <p:spPr>
          <a:xfrm>
            <a:off x="10791825" y="6115050"/>
            <a:ext cx="561975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C4E2A8D-FC3A-4EEA-891F-E23898008040}"/>
              </a:ext>
            </a:extLst>
          </p:cNvPr>
          <p:cNvSpPr txBox="1"/>
          <p:nvPr/>
        </p:nvSpPr>
        <p:spPr>
          <a:xfrm>
            <a:off x="838200" y="2810461"/>
            <a:ext cx="60637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kloksnelheid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is de snelheid waarmee de processor werkt.</a:t>
            </a: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Ze wordt uitgedrukt in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gigahertz (GHz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).</a:t>
            </a:r>
            <a:br>
              <a:rPr lang="nl-B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1 GHz = 1 miljoen kloksignalen per seconde.</a:t>
            </a:r>
          </a:p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Om nog sneller te kunnen werken hebben de huidige processors meerdere kernen. </a:t>
            </a:r>
            <a:r>
              <a:rPr lang="nl-BE" dirty="0" err="1">
                <a:solidFill>
                  <a:schemeClr val="accent1">
                    <a:lumMod val="75000"/>
                  </a:schemeClr>
                </a:solidFill>
              </a:rPr>
              <a:t>DualCore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bevat twee kernen, </a:t>
            </a:r>
            <a:r>
              <a:rPr lang="nl-BE" dirty="0" err="1">
                <a:solidFill>
                  <a:schemeClr val="accent1">
                    <a:lumMod val="75000"/>
                  </a:schemeClr>
                </a:solidFill>
              </a:rPr>
              <a:t>QuadCore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vier.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77F3057-F083-4FF9-B5B3-4119E00B5ECD}"/>
              </a:ext>
            </a:extLst>
          </p:cNvPr>
          <p:cNvSpPr txBox="1"/>
          <p:nvPr/>
        </p:nvSpPr>
        <p:spPr>
          <a:xfrm>
            <a:off x="838200" y="5315228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Omdat de processor verhit, wordt er op de processor een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Koeler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geïnstalleerd. </a:t>
            </a:r>
          </a:p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FDED54-C151-42AC-89FF-A5044DE77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30" y="4683524"/>
            <a:ext cx="2199542" cy="17364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B3D906B-9119-4E66-BBBC-FC2A11C30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51" y="1367675"/>
            <a:ext cx="4460068" cy="25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8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BB413-2C15-4BEA-A679-E5A3F2DA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Random Access Memory</a:t>
            </a:r>
          </a:p>
        </p:txBody>
      </p:sp>
      <p:sp>
        <p:nvSpPr>
          <p:cNvPr id="3" name="Pijl: links 2">
            <a:hlinkClick r:id="rId2" action="ppaction://hlinksldjump"/>
            <a:extLst>
              <a:ext uri="{FF2B5EF4-FFF2-40B4-BE49-F238E27FC236}">
                <a16:creationId xmlns:a16="http://schemas.microsoft.com/office/drawing/2014/main" id="{F20BF6D6-C4E6-4132-93A8-48E21377F743}"/>
              </a:ext>
            </a:extLst>
          </p:cNvPr>
          <p:cNvSpPr/>
          <p:nvPr/>
        </p:nvSpPr>
        <p:spPr>
          <a:xfrm>
            <a:off x="10791825" y="6115050"/>
            <a:ext cx="561975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BD5089B-E2A0-4481-8AEA-660725823D80}"/>
              </a:ext>
            </a:extLst>
          </p:cNvPr>
          <p:cNvSpPr txBox="1"/>
          <p:nvPr/>
        </p:nvSpPr>
        <p:spPr>
          <a:xfrm>
            <a:off x="905608" y="1943100"/>
            <a:ext cx="58205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RAM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of het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werkgeheugen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slaat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tijdelijk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de gegevens op van de actieve programma’s. Het werkgeheugen is een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intern geheugen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Als je vergeet op te slaan dan ben je dus alles kwijt waar je aan werkte.</a:t>
            </a:r>
          </a:p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Belangrijk is de capaciteit, de grote wordt uitgedrukt in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gigabyte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 huidige computer hebben minstens 4 GB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RAM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nl-B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Je kan dat uitbreiden door extra geheugen in de daarvoor bestemde geheugensockets te plaatsen.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8D13A2F-9C97-4D95-82B1-7183C0DDA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1943100"/>
            <a:ext cx="4448174" cy="24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2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EF61DF-6CF2-4812-BBAF-92BADA37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Videokaart</a:t>
            </a:r>
          </a:p>
        </p:txBody>
      </p:sp>
      <p:sp>
        <p:nvSpPr>
          <p:cNvPr id="3" name="Pijl: links 2">
            <a:hlinkClick r:id="rId2" action="ppaction://hlinksldjump"/>
            <a:extLst>
              <a:ext uri="{FF2B5EF4-FFF2-40B4-BE49-F238E27FC236}">
                <a16:creationId xmlns:a16="http://schemas.microsoft.com/office/drawing/2014/main" id="{98C23937-1337-46F0-8071-067FC965E2C4}"/>
              </a:ext>
            </a:extLst>
          </p:cNvPr>
          <p:cNvSpPr/>
          <p:nvPr/>
        </p:nvSpPr>
        <p:spPr>
          <a:xfrm>
            <a:off x="10791825" y="6115050"/>
            <a:ext cx="561975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A039D86-475B-4E8B-818A-B2D60B755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12" y="531785"/>
            <a:ext cx="5275386" cy="351692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8F93790-DBDC-452F-900F-56068692036B}"/>
              </a:ext>
            </a:extLst>
          </p:cNvPr>
          <p:cNvSpPr txBox="1"/>
          <p:nvPr/>
        </p:nvSpPr>
        <p:spPr>
          <a:xfrm>
            <a:off x="334108" y="1775579"/>
            <a:ext cx="54441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 videokaart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wordt ook 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grafische kaart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genoemd. Ze zorgt voor de aansturing van je beeldscherm.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Er is een videokaart ingebouwd in het moederbord. Vaak kiest men voor een aparte kaart. 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Huidige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grafische kaarten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hebben een ventilator en een apart geheugen dat werkt zoals het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RAM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 grafische kaart verbind je het beste aan het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AGP-slot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Het AGP-slot kan enkel voor de videokaart gebruikt worden.  </a:t>
            </a:r>
          </a:p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9EB66D3-F24A-4768-958E-231A55621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5" y="4795837"/>
            <a:ext cx="66960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D772A-7265-4496-8CD6-0A93D258C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chemeClr val="accent1">
                    <a:lumMod val="50000"/>
                  </a:schemeClr>
                </a:solidFill>
              </a:rPr>
              <a:t>Harde schijf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1B4B64-0754-4BD4-96A9-EC94830A3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75" y="611309"/>
            <a:ext cx="3868250" cy="32177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D331859-98E3-4C4D-9BE4-2C831231239F}"/>
              </a:ext>
            </a:extLst>
          </p:cNvPr>
          <p:cNvSpPr txBox="1"/>
          <p:nvPr/>
        </p:nvSpPr>
        <p:spPr>
          <a:xfrm>
            <a:off x="472953" y="1544082"/>
            <a:ext cx="6652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harde schijf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is het meest gebruikte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extern geheugen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. Ze werkt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magnetisch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De meeste computers worden tegenwoordig verkocht met een harde schijf van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1 Terabyte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Op 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harde schijf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van een computer worden het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besturingssysteem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, 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programma's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en de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gegevens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van de gebruiker bewaard.</a:t>
            </a:r>
          </a:p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Vroeger werd de harde schijf aangesloten via de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 IDE-aansluiting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. Nu wordt meestal een </a:t>
            </a:r>
            <a:r>
              <a:rPr lang="nl-BE" b="1" dirty="0">
                <a:solidFill>
                  <a:schemeClr val="accent1">
                    <a:lumMod val="75000"/>
                  </a:schemeClr>
                </a:solidFill>
              </a:rPr>
              <a:t>SATA-aansluiting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gebruikt.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nl-BE" dirty="0">
                <a:solidFill>
                  <a:schemeClr val="accent1">
                    <a:lumMod val="75000"/>
                  </a:schemeClr>
                </a:solidFill>
              </a:rPr>
            </a:b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D4FA6D-8710-4852-A983-10A1157DC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9" y="5161084"/>
            <a:ext cx="2217106" cy="138401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4BCA7C0-5ACB-461B-8EDD-D5F4CF575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21" y="5095274"/>
            <a:ext cx="2045428" cy="1472708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6F7554F4-A73C-441A-8467-B04CBA5CDC4E}"/>
              </a:ext>
            </a:extLst>
          </p:cNvPr>
          <p:cNvSpPr txBox="1"/>
          <p:nvPr/>
        </p:nvSpPr>
        <p:spPr>
          <a:xfrm>
            <a:off x="1961094" y="4870309"/>
            <a:ext cx="87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IDE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A2C7564-4074-409F-A9E1-53F65EA68BDE}"/>
              </a:ext>
            </a:extLst>
          </p:cNvPr>
          <p:cNvSpPr txBox="1"/>
          <p:nvPr/>
        </p:nvSpPr>
        <p:spPr>
          <a:xfrm>
            <a:off x="6128238" y="47757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SATA</a:t>
            </a:r>
          </a:p>
        </p:txBody>
      </p:sp>
    </p:spTree>
    <p:extLst>
      <p:ext uri="{BB962C8B-B14F-4D97-AF65-F5344CB8AC3E}">
        <p14:creationId xmlns:p14="http://schemas.microsoft.com/office/powerpoint/2010/main" val="42879994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2101</TotalTime>
  <Words>697</Words>
  <Application>Microsoft Office PowerPoint</Application>
  <PresentationFormat>Breedbeeld</PresentationFormat>
  <Paragraphs>135</Paragraphs>
  <Slides>35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Kantoorthema</vt:lpstr>
      <vt:lpstr>In de computer</vt:lpstr>
      <vt:lpstr>PowerPoint-presentatie</vt:lpstr>
      <vt:lpstr>PowerPoint-presentatie</vt:lpstr>
      <vt:lpstr>Het moederbord</vt:lpstr>
      <vt:lpstr>De processor</vt:lpstr>
      <vt:lpstr>De processor</vt:lpstr>
      <vt:lpstr>Random Access Memory</vt:lpstr>
      <vt:lpstr>Videokaart</vt:lpstr>
      <vt:lpstr>Harde schijf</vt:lpstr>
      <vt:lpstr>Solid State Drive</vt:lpstr>
      <vt:lpstr>Netwerkkaart</vt:lpstr>
      <vt:lpstr>Voeding</vt:lpstr>
      <vt:lpstr>Batterij</vt:lpstr>
      <vt:lpstr>Geluidskaart</vt:lpstr>
      <vt:lpstr>CD-/DVD-ROM DRIVE</vt:lpstr>
      <vt:lpstr>Test je kennis</vt:lpstr>
      <vt:lpstr>Geef de Engelse afkorting voor de processor: </vt:lpstr>
      <vt:lpstr>PowerPoint-presentatie</vt:lpstr>
      <vt:lpstr>PowerPoint-presentatie</vt:lpstr>
      <vt:lpstr>RAM is een vluchtig geheugen. </vt:lpstr>
      <vt:lpstr>PowerPoint-presentatie</vt:lpstr>
      <vt:lpstr>Geef een andere benaming voor videokaart: </vt:lpstr>
      <vt:lpstr>PowerPoint-presentatie</vt:lpstr>
      <vt:lpstr>De harde schijf… </vt:lpstr>
      <vt:lpstr>PowerPoint-presentatie</vt:lpstr>
      <vt:lpstr>Welke kaart verbind je computer met het internet? </vt:lpstr>
      <vt:lpstr>PowerPoint-presentatie</vt:lpstr>
      <vt:lpstr>De voeding: </vt:lpstr>
      <vt:lpstr>PowerPoint-presentatie</vt:lpstr>
      <vt:lpstr>De Batterij dient om… </vt:lpstr>
      <vt:lpstr>PowerPoint-presentatie</vt:lpstr>
      <vt:lpstr>De geluidskaart zorgt voor: </vt:lpstr>
      <vt:lpstr>PowerPoint-presentatie</vt:lpstr>
      <vt:lpstr>Wat staat er achter DVD als je steeds opnieuw gegevens kan toevoegen?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herbert behets</dc:creator>
  <cp:lastModifiedBy>herbert behets</cp:lastModifiedBy>
  <cp:revision>97</cp:revision>
  <dcterms:created xsi:type="dcterms:W3CDTF">2017-12-26T23:06:26Z</dcterms:created>
  <dcterms:modified xsi:type="dcterms:W3CDTF">2018-01-05T22:55:20Z</dcterms:modified>
</cp:coreProperties>
</file>